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6" r:id="rId3"/>
  </p:sldMasterIdLst>
  <p:notesMasterIdLst>
    <p:notesMasterId r:id="rId5"/>
  </p:notesMasterIdLst>
  <p:sldIdLst>
    <p:sldId id="313"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358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5.png"/><Relationship Id="rId3" Type="http://schemas.openxmlformats.org/officeDocument/2006/relationships/slide" Target="../slides/slide5.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68e51442c41048c3#tid=6881fc704e75f9000925ccc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slide" Target="slide26.xml"/><Relationship Id="rId2" Type="http://schemas.openxmlformats.org/officeDocument/2006/relationships/image" Target="../media/image7.jpeg"/><Relationship Id="rId1" Type="http://schemas.openxmlformats.org/officeDocument/2006/relationships/slide" Target="slide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40975e3fa?pid=af119f50d&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四、文意梳理</a:t>
            </a:r>
            <a:endParaRPr lang="en-US" altLang="zh-CN" sz="3000" dirty="0"/>
          </a:p>
        </p:txBody>
      </p:sp>
      <p:pic>
        <p:nvPicPr>
          <p:cNvPr id="3" name="P_6_BD#fcb29ab6f?pid=40975e3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0632" y="1196975"/>
            <a:ext cx="6647688"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cb29ab6f?pid=40975e3f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15768" y="468000"/>
            <a:ext cx="6757416" cy="3657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cb29ab6f?pid=40975e3f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88336" y="468000"/>
            <a:ext cx="6821424" cy="3712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cb29ab6f?pid=40975e3f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05456" y="468000"/>
            <a:ext cx="7168896" cy="39044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cb29ab6f?pid=40975e3f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51176" y="468000"/>
            <a:ext cx="7095744"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cb29ab6f?pid=40975e3f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78608" y="468000"/>
            <a:ext cx="7031736" cy="4096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a29ecb113?pid=40975e3fa&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字词释义</a:t>
            </a:r>
            <a:endParaRPr lang="en-US" altLang="zh-CN" sz="3000" dirty="0"/>
          </a:p>
        </p:txBody>
      </p:sp>
      <p:sp>
        <p:nvSpPr>
          <p:cNvPr id="3" name="QB_7_BD.1_1#35c2bf604?pid=a29ecb113&amp;color=0,0,0&amp;vtp=1&amp;bbb=1"/>
          <p:cNvSpPr/>
          <p:nvPr/>
        </p:nvSpPr>
        <p:spPr>
          <a:xfrm>
            <a:off x="612648" y="1135253"/>
            <a:ext cx="10963656" cy="50875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蚩蚩</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贸</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匪</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即</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谋</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⑦</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子</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⑧</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愆期</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7_AN.2_1#35c2bf604.blank?pid=a29ecb113&amp;color=0,0,0&amp;vpa=1&amp;vtp=1&amp;bbb=1"/>
          <p:cNvSpPr/>
          <p:nvPr/>
        </p:nvSpPr>
        <p:spPr>
          <a:xfrm>
            <a:off x="1689767" y="1104773"/>
            <a:ext cx="45450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民，这里指诗中的男主人公</a:t>
            </a:r>
            <a:endParaRPr lang="en-US" altLang="zh-CN" sz="2800" dirty="0"/>
          </a:p>
        </p:txBody>
      </p:sp>
      <p:sp>
        <p:nvSpPr>
          <p:cNvPr id="6" name="QB_7_AN.4_1#35c2bf604.blank?pid=a29ecb113&amp;color=0,0,0&amp;vpa=2&amp;vtp=1&amp;bbb=1"/>
          <p:cNvSpPr/>
          <p:nvPr/>
        </p:nvSpPr>
        <p:spPr>
          <a:xfrm>
            <a:off x="2045367" y="175247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忠厚的样子</a:t>
            </a:r>
            <a:endParaRPr lang="en-US" altLang="zh-CN" sz="2800" dirty="0"/>
          </a:p>
        </p:txBody>
      </p:sp>
      <p:sp>
        <p:nvSpPr>
          <p:cNvPr id="8" name="QB_7_AN.6_1#35c2bf604.blank?pid=a29ecb113&amp;color=0,0,0&amp;vpa=3&amp;vtp=1&amp;bbb=1"/>
          <p:cNvSpPr/>
          <p:nvPr/>
        </p:nvSpPr>
        <p:spPr>
          <a:xfrm>
            <a:off x="1689767" y="240017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交易，交换</a:t>
            </a:r>
            <a:endParaRPr lang="en-US" altLang="zh-CN" sz="2800" dirty="0"/>
          </a:p>
        </p:txBody>
      </p:sp>
      <p:sp>
        <p:nvSpPr>
          <p:cNvPr id="10" name="QB_7_AN.8_1#35c2bf604.blank?pid=a29ecb113&amp;color=0,0,0&amp;vpa=4&amp;vtp=1&amp;bbb=1"/>
          <p:cNvSpPr/>
          <p:nvPr/>
        </p:nvSpPr>
        <p:spPr>
          <a:xfrm>
            <a:off x="1689767" y="3047873"/>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a:t>
            </a:r>
            <a:endParaRPr lang="en-US" altLang="zh-CN" sz="2800" dirty="0"/>
          </a:p>
        </p:txBody>
      </p:sp>
      <p:sp>
        <p:nvSpPr>
          <p:cNvPr id="12" name="QB_7_AN.10_1#35c2bf604.blank?pid=a29ecb113&amp;color=0,0,0&amp;vpa=5&amp;vtp=1&amp;bbb=1"/>
          <p:cNvSpPr/>
          <p:nvPr/>
        </p:nvSpPr>
        <p:spPr>
          <a:xfrm>
            <a:off x="1689767" y="3695573"/>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就、靠近</a:t>
            </a:r>
            <a:endParaRPr lang="en-US" altLang="zh-CN" sz="2800" dirty="0"/>
          </a:p>
        </p:txBody>
      </p:sp>
      <p:sp>
        <p:nvSpPr>
          <p:cNvPr id="14" name="QB_7_AN.12_1#35c2bf604.blank?pid=a29ecb113&amp;color=0,0,0&amp;vpa=6&amp;vtp=1&amp;bbb=1"/>
          <p:cNvSpPr/>
          <p:nvPr/>
        </p:nvSpPr>
        <p:spPr>
          <a:xfrm>
            <a:off x="1689767" y="434327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谋划、商量</a:t>
            </a:r>
            <a:endParaRPr lang="en-US" altLang="zh-CN" sz="2800" dirty="0"/>
          </a:p>
        </p:txBody>
      </p:sp>
      <p:sp>
        <p:nvSpPr>
          <p:cNvPr id="16" name="QB_7_AN.14_1#35c2bf604.blank?pid=a29ecb113&amp;color=0,0,0&amp;vpa=7&amp;vtp=1&amp;bbb=1"/>
          <p:cNvSpPr/>
          <p:nvPr/>
        </p:nvSpPr>
        <p:spPr>
          <a:xfrm>
            <a:off x="1677067" y="4990973"/>
            <a:ext cx="597376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古代对男子的美称，也用以尊称对方</a:t>
            </a:r>
            <a:endParaRPr lang="en-US" altLang="zh-CN" sz="2800" dirty="0"/>
          </a:p>
        </p:txBody>
      </p:sp>
      <p:sp>
        <p:nvSpPr>
          <p:cNvPr id="18" name="QB_7_AN.16_1#35c2bf604.blank?pid=a29ecb113&amp;color=0,0,0&amp;vpa=8&amp;vtp=1&amp;bbb=1"/>
          <p:cNvSpPr/>
          <p:nvPr/>
        </p:nvSpPr>
        <p:spPr>
          <a:xfrm>
            <a:off x="2045367" y="5617718"/>
            <a:ext cx="34734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拖延婚期。愆，拖延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wipe(left)">
                                      <p:cBhvr>
                                        <p:cTn id="55" dur="500"/>
                                        <p:tgtEl>
                                          <p:spTgt spid="16">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wipe(left)">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wipe(left)">
                                      <p:cBhvr>
                                        <p:cTn id="63" dur="500"/>
                                        <p:tgtEl>
                                          <p:spTgt spid="18">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wipe(left)">
                                      <p:cBhvr>
                                        <p:cTn id="66"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4" grpId="0" animBg="1" build="p"/>
      <p:bldP spid="16" grpId="0" animBg="1" build="p"/>
      <p:bldP spid="1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_1#a5339ace1?pid=a29ecb113&amp;color=0,0,0&amp;vtp=1&amp;bt=1&amp;bbb=1"/>
          <p:cNvSpPr/>
          <p:nvPr/>
        </p:nvSpPr>
        <p:spPr>
          <a:xfrm>
            <a:off x="612648" y="466344"/>
            <a:ext cx="10963656" cy="50875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⑨</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⑩</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无</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⑪</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以为</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⑫</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乘</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⑬</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垝垣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⑭</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复关</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⑮.</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涟</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⑯.</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载</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________________________________________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18_1#a5339ace1.blank?pid=a29ecb113&amp;color=0,0,0&amp;vpa=9&amp;vtp=1&amp;bbb=1"/>
          <p:cNvSpPr/>
          <p:nvPr/>
        </p:nvSpPr>
        <p:spPr>
          <a:xfrm>
            <a:off x="1689767" y="435864"/>
            <a:ext cx="13303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愿，请</a:t>
            </a:r>
            <a:endParaRPr lang="en-US" altLang="zh-CN" sz="2800" dirty="0"/>
          </a:p>
        </p:txBody>
      </p:sp>
      <p:sp>
        <p:nvSpPr>
          <p:cNvPr id="5" name="QB_7_AN.20_1#a5339ace1.blank?pid=a29ecb113&amp;color=0,0,0&amp;vpa=10&amp;vtp=1&amp;bbb=1"/>
          <p:cNvSpPr/>
          <p:nvPr/>
        </p:nvSpPr>
        <p:spPr>
          <a:xfrm>
            <a:off x="1689767" y="10835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不要</a:t>
            </a:r>
            <a:endParaRPr lang="en-US" altLang="zh-CN" sz="2800" dirty="0"/>
          </a:p>
        </p:txBody>
      </p:sp>
      <p:sp>
        <p:nvSpPr>
          <p:cNvPr id="7" name="QB_7_AN.22_1#a5339ace1.blank?pid=a29ecb113&amp;color=0,0,0&amp;vpa=11&amp;vtp=1&amp;bbb=1"/>
          <p:cNvSpPr/>
          <p:nvPr/>
        </p:nvSpPr>
        <p:spPr>
          <a:xfrm>
            <a:off x="2108867" y="17312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当作</a:t>
            </a:r>
            <a:endParaRPr lang="en-US" altLang="zh-CN" sz="2800" dirty="0"/>
          </a:p>
        </p:txBody>
      </p:sp>
      <p:sp>
        <p:nvSpPr>
          <p:cNvPr id="9" name="QB_7_AN.24_1#a5339ace1.blank?pid=a29ecb113&amp;color=0,0,0&amp;vpa=12&amp;vtp=1&amp;bbb=1"/>
          <p:cNvSpPr/>
          <p:nvPr/>
        </p:nvSpPr>
        <p:spPr>
          <a:xfrm>
            <a:off x="1753267" y="23789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登上</a:t>
            </a:r>
            <a:endParaRPr lang="en-US" altLang="zh-CN" sz="2800" dirty="0"/>
          </a:p>
        </p:txBody>
      </p:sp>
      <p:sp>
        <p:nvSpPr>
          <p:cNvPr id="11" name="QB_7_AN.26_1#a5339ace1.blank?pid=a29ecb113&amp;color=0,0,0&amp;vpa=13&amp;vtp=1&amp;bbb=1"/>
          <p:cNvSpPr/>
          <p:nvPr/>
        </p:nvSpPr>
        <p:spPr>
          <a:xfrm>
            <a:off x="2108867" y="3026664"/>
            <a:ext cx="34734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残破的墙。垝，毁坏</a:t>
            </a:r>
            <a:endParaRPr lang="en-US" altLang="zh-CN" sz="2800" dirty="0"/>
          </a:p>
        </p:txBody>
      </p:sp>
      <p:sp>
        <p:nvSpPr>
          <p:cNvPr id="13" name="QB_7_AN.28_1#a5339ace1.blank?pid=a29ecb113&amp;color=0,0,0&amp;vpa=14&amp;vtp=1&amp;bbb=1"/>
          <p:cNvSpPr/>
          <p:nvPr/>
        </p:nvSpPr>
        <p:spPr>
          <a:xfrm>
            <a:off x="2096167" y="3674364"/>
            <a:ext cx="91884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卫国地名，氓所住的地方。一说，诗中借所居之地代指氓</a:t>
            </a:r>
            <a:endParaRPr lang="en-US" altLang="zh-CN" sz="2800" dirty="0"/>
          </a:p>
        </p:txBody>
      </p:sp>
      <p:sp>
        <p:nvSpPr>
          <p:cNvPr id="15" name="QB_7_AN.30_1#a5339ace1.blank?pid=a29ecb113&amp;color=0,0,0&amp;vpa=15&amp;vtp=1&amp;bbb=1"/>
          <p:cNvSpPr/>
          <p:nvPr/>
        </p:nvSpPr>
        <p:spPr>
          <a:xfrm>
            <a:off x="1842167" y="4322064"/>
            <a:ext cx="2759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泪流不断的样子</a:t>
            </a:r>
            <a:endParaRPr lang="en-US" altLang="zh-CN" sz="2800" dirty="0"/>
          </a:p>
        </p:txBody>
      </p:sp>
      <p:sp>
        <p:nvSpPr>
          <p:cNvPr id="17" name="QB_7_AN.32_1#a5339ace1.blank?pid=a29ecb113&amp;color=0,0,0&amp;vpa=16&amp;vtp=1&amp;bbb=1"/>
          <p:cNvSpPr/>
          <p:nvPr/>
        </p:nvSpPr>
        <p:spPr>
          <a:xfrm>
            <a:off x="2007267" y="4948809"/>
            <a:ext cx="704532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助词，用在句首或句中，起加强语气的作用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P spid="15" grpId="0" animBg="1" build="p"/>
      <p:bldP spid="1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_1#3537d9db5?pid=a29ecb113&amp;color=0,0,0&amp;vtp=1&amp;bt=1&amp;bbb=1"/>
          <p:cNvSpPr/>
          <p:nvPr/>
        </p:nvSpPr>
        <p:spPr>
          <a:xfrm>
            <a:off x="612648" y="466344"/>
            <a:ext cx="10963656" cy="57352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⑰.</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⑱.</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卜</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⑲.</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筮</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⑳.</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体</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㉑.</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咎</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㉒.</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贿</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㉓.</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之</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㉔.</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沃若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㉕.</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于嗟</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34_1#3537d9db5.blank?pid=a29ecb113&amp;color=0,0,0&amp;vpa=17&amp;vtp=1"/>
          <p:cNvSpPr/>
          <p:nvPr/>
        </p:nvSpPr>
        <p:spPr>
          <a:xfrm>
            <a:off x="1842167" y="43586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a:t>
            </a:r>
            <a:endParaRPr lang="en-US" altLang="zh-CN" sz="2800" dirty="0"/>
          </a:p>
        </p:txBody>
      </p:sp>
      <p:sp>
        <p:nvSpPr>
          <p:cNvPr id="5" name="QB_7_AN.36_1#3537d9db5.blank?pid=a29ecb113&amp;color=0,0,0&amp;vpa=18&amp;vtp=1&amp;bbb=1"/>
          <p:cNvSpPr/>
          <p:nvPr/>
        </p:nvSpPr>
        <p:spPr>
          <a:xfrm>
            <a:off x="1829467" y="1083564"/>
            <a:ext cx="7402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用火烧龟板，根据龟板上的裂纹推断吉凶祸福</a:t>
            </a:r>
            <a:endParaRPr lang="en-US" altLang="zh-CN" sz="2800" dirty="0"/>
          </a:p>
        </p:txBody>
      </p:sp>
      <p:sp>
        <p:nvSpPr>
          <p:cNvPr id="7" name="QB_7_AN.38_1#3537d9db5.blank?pid=a29ecb113&amp;color=0,0,0&amp;vpa=19&amp;vtp=1&amp;bbb=1"/>
          <p:cNvSpPr/>
          <p:nvPr/>
        </p:nvSpPr>
        <p:spPr>
          <a:xfrm>
            <a:off x="1842167" y="1731264"/>
            <a:ext cx="2759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用蓍草的茎占卦</a:t>
            </a:r>
            <a:endParaRPr lang="en-US" altLang="zh-CN" sz="2800" dirty="0"/>
          </a:p>
        </p:txBody>
      </p:sp>
      <p:sp>
        <p:nvSpPr>
          <p:cNvPr id="9" name="QB_7_AN.40_1#3537d9db5.blank?pid=a29ecb113&amp;color=0,0,0&amp;vpa=20&amp;vtp=1&amp;bbb=1"/>
          <p:cNvSpPr/>
          <p:nvPr/>
        </p:nvSpPr>
        <p:spPr>
          <a:xfrm>
            <a:off x="1842167" y="2378964"/>
            <a:ext cx="2759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占卜显示的兆象</a:t>
            </a:r>
            <a:endParaRPr lang="en-US" altLang="zh-CN" sz="2800" dirty="0"/>
          </a:p>
        </p:txBody>
      </p:sp>
      <p:sp>
        <p:nvSpPr>
          <p:cNvPr id="11" name="QB_7_AN.42_1#3537d9db5.blank?pid=a29ecb113&amp;color=0,0,0&amp;vpa=21&amp;vtp=1&amp;bbb=1"/>
          <p:cNvSpPr/>
          <p:nvPr/>
        </p:nvSpPr>
        <p:spPr>
          <a:xfrm>
            <a:off x="1778667" y="30266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灾祸</a:t>
            </a:r>
            <a:endParaRPr lang="en-US" altLang="zh-CN" sz="2800" dirty="0"/>
          </a:p>
        </p:txBody>
      </p:sp>
      <p:sp>
        <p:nvSpPr>
          <p:cNvPr id="13" name="QB_7_AN.44_1#3537d9db5.blank?pid=a29ecb113&amp;color=0,0,0&amp;vpa=22&amp;vtp=1&amp;bbb=1"/>
          <p:cNvSpPr/>
          <p:nvPr/>
        </p:nvSpPr>
        <p:spPr>
          <a:xfrm>
            <a:off x="1778667" y="3674364"/>
            <a:ext cx="311626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财物。这里指嫁妆</a:t>
            </a:r>
            <a:endParaRPr lang="en-US" altLang="zh-CN" sz="2800" dirty="0"/>
          </a:p>
        </p:txBody>
      </p:sp>
      <p:sp>
        <p:nvSpPr>
          <p:cNvPr id="15" name="QB_7_AN.46_1#3537d9db5.blank?pid=a29ecb113&amp;color=0,0,0&amp;vpa=23&amp;vtp=1&amp;bbb=1"/>
          <p:cNvSpPr/>
          <p:nvPr/>
        </p:nvSpPr>
        <p:spPr>
          <a:xfrm>
            <a:off x="1765967" y="4322064"/>
            <a:ext cx="6688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用在主语和谓语之间，取消句子的独立性</a:t>
            </a:r>
            <a:endParaRPr lang="en-US" altLang="zh-CN" sz="2800" dirty="0"/>
          </a:p>
        </p:txBody>
      </p:sp>
      <p:sp>
        <p:nvSpPr>
          <p:cNvPr id="17" name="QB_7_AN.48_1#3537d9db5.blank?pid=a29ecb113&amp;color=0,0,0&amp;vpa=24&amp;vtp=1&amp;bbb=1"/>
          <p:cNvSpPr/>
          <p:nvPr/>
        </p:nvSpPr>
        <p:spPr>
          <a:xfrm>
            <a:off x="2134267" y="49697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润泽的样子</a:t>
            </a:r>
            <a:endParaRPr lang="en-US" altLang="zh-CN" sz="2800" dirty="0"/>
          </a:p>
        </p:txBody>
      </p:sp>
      <p:sp>
        <p:nvSpPr>
          <p:cNvPr id="19" name="QB_7_AN.50_1#3537d9db5.blank?pid=a29ecb113&amp;color=0,0,0&amp;vpa=25&amp;vtp=1&amp;bbb=1"/>
          <p:cNvSpPr/>
          <p:nvPr/>
        </p:nvSpPr>
        <p:spPr>
          <a:xfrm>
            <a:off x="2134267" y="5596509"/>
            <a:ext cx="133032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感叹词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9">
                                            <p:bg/>
                                          </p:spTgt>
                                        </p:tgtEl>
                                        <p:attrNameLst>
                                          <p:attrName>style.visibility</p:attrName>
                                        </p:attrNameLst>
                                      </p:cBhvr>
                                      <p:to>
                                        <p:strVal val="visible"/>
                                      </p:to>
                                    </p:set>
                                    <p:animEffect transition="in" filter="wipe(left)">
                                      <p:cBhvr>
                                        <p:cTn id="71" dur="500"/>
                                        <p:tgtEl>
                                          <p:spTgt spid="19">
                                            <p:bg/>
                                          </p:spTgt>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wipe(left)">
                                      <p:cBhvr>
                                        <p:cTn id="7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P spid="15" grpId="0" animBg="1" build="p"/>
      <p:bldP spid="17" grpId="0" animBg="1" build="p"/>
      <p:bldP spid="1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51_1#95c93f9e3?pid=a29ecb113&amp;color=0,0,0&amp;vtp=1&amp;bt=1&amp;bbb=1"/>
          <p:cNvSpPr/>
          <p:nvPr/>
        </p:nvSpPr>
        <p:spPr>
          <a:xfrm>
            <a:off x="612648" y="466344"/>
            <a:ext cx="10963656" cy="57352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㉖.</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㉗.</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士</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㉘.</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耽</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㉙.</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说</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㉚.</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陨</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㉛.</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徂</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（cú）：</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㉜.</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三岁</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㉝.</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食贫</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㉞.</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汤汤</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52_1#95c93f9e3.blank?pid=a29ecb113&amp;color=0,0,0&amp;vpa=26&amp;vtp=1&amp;bbb=1"/>
          <p:cNvSpPr/>
          <p:nvPr/>
        </p:nvSpPr>
        <p:spPr>
          <a:xfrm>
            <a:off x="1778667" y="435864"/>
            <a:ext cx="24003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同“毋”，不要</a:t>
            </a:r>
            <a:endParaRPr lang="en-US" altLang="zh-CN" sz="2800" dirty="0"/>
          </a:p>
        </p:txBody>
      </p:sp>
      <p:sp>
        <p:nvSpPr>
          <p:cNvPr id="5" name="QB_7_AN.54_1#95c93f9e3.blank?pid=a29ecb113&amp;color=0,0,0&amp;vpa=27&amp;vtp=1&amp;bbb=1"/>
          <p:cNvSpPr/>
          <p:nvPr/>
        </p:nvSpPr>
        <p:spPr>
          <a:xfrm>
            <a:off x="1778667" y="1083564"/>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未婚男子</a:t>
            </a:r>
            <a:endParaRPr lang="en-US" altLang="zh-CN" sz="2800" dirty="0"/>
          </a:p>
        </p:txBody>
      </p:sp>
      <p:sp>
        <p:nvSpPr>
          <p:cNvPr id="7" name="QB_7_AN.56_1#95c93f9e3.blank?pid=a29ecb113&amp;color=0,0,0&amp;vpa=28&amp;vtp=1&amp;bbb=1"/>
          <p:cNvSpPr/>
          <p:nvPr/>
        </p:nvSpPr>
        <p:spPr>
          <a:xfrm>
            <a:off x="1778667" y="17312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沉溺、沉醉</a:t>
            </a:r>
            <a:endParaRPr lang="en-US" altLang="zh-CN" sz="2800" dirty="0"/>
          </a:p>
        </p:txBody>
      </p:sp>
      <p:sp>
        <p:nvSpPr>
          <p:cNvPr id="9" name="QB_7_AN.58_1#95c93f9e3.blank?pid=a29ecb113&amp;color=0,0,0&amp;vpa=29&amp;vtp=1&amp;bbb=1"/>
          <p:cNvSpPr/>
          <p:nvPr/>
        </p:nvSpPr>
        <p:spPr>
          <a:xfrm>
            <a:off x="1778667" y="2378964"/>
            <a:ext cx="347186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同“脱”，摆脱、脱身</a:t>
            </a:r>
            <a:endParaRPr lang="en-US" altLang="zh-CN" sz="2800" dirty="0"/>
          </a:p>
        </p:txBody>
      </p:sp>
      <p:sp>
        <p:nvSpPr>
          <p:cNvPr id="11" name="QB_7_AN.60_1#95c93f9e3.blank?pid=a29ecb113&amp;color=0,0,0&amp;vpa=30&amp;vtp=1&amp;bbb=1"/>
          <p:cNvSpPr/>
          <p:nvPr/>
        </p:nvSpPr>
        <p:spPr>
          <a:xfrm>
            <a:off x="1778667" y="30266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陨落，坠下</a:t>
            </a:r>
            <a:endParaRPr lang="en-US" altLang="zh-CN" sz="2800" dirty="0"/>
          </a:p>
        </p:txBody>
      </p:sp>
      <p:sp>
        <p:nvSpPr>
          <p:cNvPr id="13" name="QB_7_AN.62_1#95c93f9e3.blank?pid=a29ecb113&amp;color=0,0,0&amp;vpa=31&amp;vtp=1"/>
          <p:cNvSpPr/>
          <p:nvPr/>
        </p:nvSpPr>
        <p:spPr>
          <a:xfrm>
            <a:off x="2824829" y="367436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往</a:t>
            </a:r>
            <a:endParaRPr lang="en-US" altLang="zh-CN" sz="2800" dirty="0"/>
          </a:p>
        </p:txBody>
      </p:sp>
      <p:sp>
        <p:nvSpPr>
          <p:cNvPr id="15" name="QB_7_AN.64_1#95c93f9e3.blank?pid=a29ecb113&amp;color=0,0,0&amp;vpa=32&amp;vtp=1&amp;bbb=1"/>
          <p:cNvSpPr/>
          <p:nvPr/>
        </p:nvSpPr>
        <p:spPr>
          <a:xfrm>
            <a:off x="2134267" y="43220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多年</a:t>
            </a:r>
            <a:endParaRPr lang="en-US" altLang="zh-CN" sz="2800" dirty="0"/>
          </a:p>
        </p:txBody>
      </p:sp>
      <p:sp>
        <p:nvSpPr>
          <p:cNvPr id="17" name="QB_7_AN.66_1#95c93f9e3.blank?pid=a29ecb113&amp;color=0,0,0&amp;vpa=33&amp;vtp=1&amp;bbb=1"/>
          <p:cNvSpPr/>
          <p:nvPr/>
        </p:nvSpPr>
        <p:spPr>
          <a:xfrm>
            <a:off x="2134267" y="4969764"/>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过贫苦的生活</a:t>
            </a:r>
            <a:endParaRPr lang="en-US" altLang="zh-CN" sz="2800" dirty="0"/>
          </a:p>
        </p:txBody>
      </p:sp>
      <p:sp>
        <p:nvSpPr>
          <p:cNvPr id="19" name="QB_7_AN.68_1#95c93f9e3.blank?pid=a29ecb113&amp;color=0,0,0&amp;vpa=34&amp;vtp=1&amp;bbb=1"/>
          <p:cNvSpPr/>
          <p:nvPr/>
        </p:nvSpPr>
        <p:spPr>
          <a:xfrm>
            <a:off x="2134267" y="5596509"/>
            <a:ext cx="275907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水流盛大的样子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9">
                                            <p:bg/>
                                          </p:spTgt>
                                        </p:tgtEl>
                                        <p:attrNameLst>
                                          <p:attrName>style.visibility</p:attrName>
                                        </p:attrNameLst>
                                      </p:cBhvr>
                                      <p:to>
                                        <p:strVal val="visible"/>
                                      </p:to>
                                    </p:set>
                                    <p:animEffect transition="in" filter="wipe(left)">
                                      <p:cBhvr>
                                        <p:cTn id="71" dur="500"/>
                                        <p:tgtEl>
                                          <p:spTgt spid="19">
                                            <p:bg/>
                                          </p:spTgt>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wipe(left)">
                                      <p:cBhvr>
                                        <p:cTn id="7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P spid="15" grpId="0" animBg="1" build="p"/>
      <p:bldP spid="17" grpId="0" animBg="1" build="p"/>
      <p:bldP spid="19"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9c6c0064b?pid=614692ebb&amp;color=0,173,163&amp;vtp=1&amp;bt=1&amp;bbb=1"/>
          <p:cNvSpPr/>
          <p:nvPr/>
        </p:nvSpPr>
        <p:spPr>
          <a:xfrm>
            <a:off x="612648" y="466344"/>
            <a:ext cx="10963656" cy="838200"/>
          </a:xfrm>
          <a:prstGeom prst="rect">
            <a:avLst/>
          </a:prstGeom>
          <a:noFill/>
        </p:spPr>
        <p:txBody>
          <a:bodyPr wrap="none" lIns="0" tIns="0" rIns="0" bIns="0" rtlCol="0" anchor="t"/>
          <a:lstStyle/>
          <a:p>
            <a:pPr algn="l" latinLnBrk="1">
              <a:lnSpc>
                <a:spcPts val="37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单元目标</a:t>
            </a:r>
            <a:endParaRPr lang="en-US" altLang="zh-CN" sz="3000" dirty="0"/>
          </a:p>
        </p:txBody>
      </p:sp>
      <p:sp>
        <p:nvSpPr>
          <p:cNvPr id="3" name="P_3_BD#bab74223a?pid=9c6c0064b&amp;color=0,0,0&amp;vtp=1&amp;bbb=1&amp;hb=1"/>
          <p:cNvSpPr/>
          <p:nvPr/>
        </p:nvSpPr>
        <p:spPr>
          <a:xfrm>
            <a:off x="612648" y="920750"/>
            <a:ext cx="10963656" cy="38066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1.深入研读本单元的古典诗歌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，探寻</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诗歌之美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诗歌之味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人的哀乐悲欢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.从传统文化经典的角度理解古典诗歌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，把握其中蕴含的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讨古典诗歌的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当代价值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，认识古典诗歌的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审美价值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3.了解我国古典诗歌的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发展脉络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，并比较不同体裁的诗歌在</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节奏韵律、</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表现手法、艺术风格等方面的异同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9_1#3db379488?pid=a29ecb113&amp;color=0,0,0&amp;vtp=1&amp;bt=1&amp;bbb=1"/>
          <p:cNvSpPr/>
          <p:nvPr/>
        </p:nvSpPr>
        <p:spPr>
          <a:xfrm>
            <a:off x="612648" y="466344"/>
            <a:ext cx="10963656" cy="57352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㉟.</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㊱.</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帷裳</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㊲.</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爽</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㊳.</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贰</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㊴.</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罔</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㊵.</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极</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㊶.</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二三</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㊷.</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德</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㊸.</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70_1#3db379488.blank?pid=a29ecb113&amp;color=0,0,0&amp;vpa=35&amp;vtp=1&amp;bbb=1"/>
          <p:cNvSpPr/>
          <p:nvPr/>
        </p:nvSpPr>
        <p:spPr>
          <a:xfrm>
            <a:off x="1778667" y="4358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浸湿</a:t>
            </a:r>
            <a:endParaRPr lang="en-US" altLang="zh-CN" sz="2800" dirty="0"/>
          </a:p>
        </p:txBody>
      </p:sp>
      <p:sp>
        <p:nvSpPr>
          <p:cNvPr id="5" name="QB_7_AN.72_1#3db379488.blank?pid=a29ecb113&amp;color=0,0,0&amp;vpa=36&amp;vtp=1&amp;bbb=1"/>
          <p:cNvSpPr/>
          <p:nvPr/>
        </p:nvSpPr>
        <p:spPr>
          <a:xfrm>
            <a:off x="2134267" y="1083564"/>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车两旁的布幔</a:t>
            </a:r>
            <a:endParaRPr lang="en-US" altLang="zh-CN" sz="2800" dirty="0"/>
          </a:p>
        </p:txBody>
      </p:sp>
      <p:sp>
        <p:nvSpPr>
          <p:cNvPr id="7" name="QB_7_AN.74_1#3db379488.blank?pid=a29ecb113&amp;color=0,0,0&amp;vpa=37&amp;vtp=1&amp;bbb=1"/>
          <p:cNvSpPr/>
          <p:nvPr/>
        </p:nvSpPr>
        <p:spPr>
          <a:xfrm>
            <a:off x="1778667" y="17312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差错、过失</a:t>
            </a:r>
            <a:endParaRPr lang="en-US" altLang="zh-CN" sz="2800" dirty="0"/>
          </a:p>
        </p:txBody>
      </p:sp>
      <p:sp>
        <p:nvSpPr>
          <p:cNvPr id="9" name="QB_7_AN.76_1#3db379488.blank?pid=a29ecb113&amp;color=0,0,0&amp;vpa=38&amp;vtp=1&amp;bbb=1"/>
          <p:cNvSpPr/>
          <p:nvPr/>
        </p:nvSpPr>
        <p:spPr>
          <a:xfrm>
            <a:off x="1778667" y="2378964"/>
            <a:ext cx="49006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不专一、有二心，跟“壹”相对</a:t>
            </a:r>
            <a:endParaRPr lang="en-US" altLang="zh-CN" sz="2800" dirty="0"/>
          </a:p>
        </p:txBody>
      </p:sp>
      <p:sp>
        <p:nvSpPr>
          <p:cNvPr id="11" name="QB_7_AN.78_1#3db379488.blank?pid=a29ecb113&amp;color=0,0,0&amp;vpa=39&amp;vtp=1"/>
          <p:cNvSpPr/>
          <p:nvPr/>
        </p:nvSpPr>
        <p:spPr>
          <a:xfrm>
            <a:off x="1778667" y="302666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a:t>
            </a:r>
            <a:endParaRPr lang="en-US" altLang="zh-CN" sz="2800" dirty="0"/>
          </a:p>
        </p:txBody>
      </p:sp>
      <p:sp>
        <p:nvSpPr>
          <p:cNvPr id="13" name="QB_7_AN.80_1#3db379488.blank?pid=a29ecb113&amp;color=0,0,0&amp;vpa=40&amp;vtp=1&amp;bbb=1"/>
          <p:cNvSpPr/>
          <p:nvPr/>
        </p:nvSpPr>
        <p:spPr>
          <a:xfrm>
            <a:off x="1778667" y="36743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准则</a:t>
            </a:r>
            <a:endParaRPr lang="en-US" altLang="zh-CN" sz="2800" dirty="0"/>
          </a:p>
        </p:txBody>
      </p:sp>
      <p:sp>
        <p:nvSpPr>
          <p:cNvPr id="15" name="QB_7_AN.82_1#3db379488.blank?pid=a29ecb113&amp;color=0,0,0&amp;vpa=41&amp;vtp=1&amp;bbb=1"/>
          <p:cNvSpPr/>
          <p:nvPr/>
        </p:nvSpPr>
        <p:spPr>
          <a:xfrm>
            <a:off x="2134267" y="4322064"/>
            <a:ext cx="38306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反复无常，感情不专一</a:t>
            </a:r>
            <a:endParaRPr lang="en-US" altLang="zh-CN" sz="2800" dirty="0"/>
          </a:p>
        </p:txBody>
      </p:sp>
      <p:sp>
        <p:nvSpPr>
          <p:cNvPr id="17" name="QB_7_AN.84_1#3db379488.blank?pid=a29ecb113&amp;color=0,0,0&amp;vpa=42&amp;vtp=1&amp;bbb=1"/>
          <p:cNvSpPr/>
          <p:nvPr/>
        </p:nvSpPr>
        <p:spPr>
          <a:xfrm>
            <a:off x="1778667" y="49697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心意</a:t>
            </a:r>
            <a:endParaRPr lang="en-US" altLang="zh-CN" sz="2800" dirty="0"/>
          </a:p>
        </p:txBody>
      </p:sp>
      <p:sp>
        <p:nvSpPr>
          <p:cNvPr id="19" name="QB_7_AN.86_1#3db379488.blank?pid=a29ecb113&amp;color=0,0,0&amp;vpa=43&amp;vtp=1&amp;bbb=1"/>
          <p:cNvSpPr/>
          <p:nvPr/>
        </p:nvSpPr>
        <p:spPr>
          <a:xfrm>
            <a:off x="1778667" y="5596509"/>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无、没有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9">
                                            <p:bg/>
                                          </p:spTgt>
                                        </p:tgtEl>
                                        <p:attrNameLst>
                                          <p:attrName>style.visibility</p:attrName>
                                        </p:attrNameLst>
                                      </p:cBhvr>
                                      <p:to>
                                        <p:strVal val="visible"/>
                                      </p:to>
                                    </p:set>
                                    <p:animEffect transition="in" filter="wipe(left)">
                                      <p:cBhvr>
                                        <p:cTn id="71" dur="500"/>
                                        <p:tgtEl>
                                          <p:spTgt spid="19">
                                            <p:bg/>
                                          </p:spTgt>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wipe(left)">
                                      <p:cBhvr>
                                        <p:cTn id="7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P spid="15" grpId="0" animBg="1" build="p"/>
      <p:bldP spid="17" grpId="0" animBg="1" build="p"/>
      <p:bldP spid="19"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7_1#2f45382ea?pid=a29ecb113&amp;color=0,0,0&amp;vtp=1&amp;bt=1&amp;bbb=1"/>
          <p:cNvSpPr/>
          <p:nvPr/>
        </p:nvSpPr>
        <p:spPr>
          <a:xfrm>
            <a:off x="612648" y="466344"/>
            <a:ext cx="10963656" cy="57352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㊹.</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室劳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㊺.</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夙兴</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㊻.</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夜寐</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㊼.</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朝</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㊽.</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言</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㊾.</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遂</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㊿.</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暴</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51.</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（xì）：</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52.</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悼</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88_1#2f45382ea.blank?pid=a29ecb113&amp;color=0,0,0&amp;vpa=44&amp;vtp=1&amp;bbb=1"/>
          <p:cNvSpPr/>
          <p:nvPr/>
        </p:nvSpPr>
        <p:spPr>
          <a:xfrm>
            <a:off x="2134267" y="435864"/>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家务劳动</a:t>
            </a:r>
            <a:endParaRPr lang="en-US" altLang="zh-CN" sz="2800" dirty="0"/>
          </a:p>
        </p:txBody>
      </p:sp>
      <p:sp>
        <p:nvSpPr>
          <p:cNvPr id="5" name="QB_7_AN.90_1#2f45382ea.blank?pid=a29ecb113&amp;color=0,0,0&amp;vpa=45&amp;vtp=1&amp;bbb=1"/>
          <p:cNvSpPr/>
          <p:nvPr/>
        </p:nvSpPr>
        <p:spPr>
          <a:xfrm>
            <a:off x="2134267" y="10835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早起</a:t>
            </a:r>
            <a:endParaRPr lang="en-US" altLang="zh-CN" sz="2800" dirty="0"/>
          </a:p>
        </p:txBody>
      </p:sp>
      <p:sp>
        <p:nvSpPr>
          <p:cNvPr id="7" name="QB_7_AN.92_1#2f45382ea.blank?pid=a29ecb113&amp;color=0,0,0&amp;vpa=46&amp;vtp=1&amp;bbb=1"/>
          <p:cNvSpPr/>
          <p:nvPr/>
        </p:nvSpPr>
        <p:spPr>
          <a:xfrm>
            <a:off x="2134267" y="17312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晚睡</a:t>
            </a:r>
            <a:endParaRPr lang="en-US" altLang="zh-CN" sz="2800" dirty="0"/>
          </a:p>
        </p:txBody>
      </p:sp>
      <p:sp>
        <p:nvSpPr>
          <p:cNvPr id="9" name="QB_7_AN.94_1#2f45382ea.blank?pid=a29ecb113&amp;color=0,0,0&amp;vpa=47&amp;vtp=1&amp;bbb=1"/>
          <p:cNvSpPr/>
          <p:nvPr/>
        </p:nvSpPr>
        <p:spPr>
          <a:xfrm>
            <a:off x="1778667" y="2378964"/>
            <a:ext cx="13303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日、天</a:t>
            </a:r>
            <a:endParaRPr lang="en-US" altLang="zh-CN" sz="2800" dirty="0"/>
          </a:p>
        </p:txBody>
      </p:sp>
      <p:sp>
        <p:nvSpPr>
          <p:cNvPr id="11" name="QB_7_AN.96_1#2f45382ea.blank?pid=a29ecb113&amp;color=0,0,0&amp;vpa=48&amp;vtp=1&amp;bbb=1"/>
          <p:cNvSpPr/>
          <p:nvPr/>
        </p:nvSpPr>
        <p:spPr>
          <a:xfrm>
            <a:off x="1956467" y="3026664"/>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助词，无实义</a:t>
            </a:r>
            <a:endParaRPr lang="en-US" altLang="zh-CN" sz="2800" dirty="0"/>
          </a:p>
        </p:txBody>
      </p:sp>
      <p:sp>
        <p:nvSpPr>
          <p:cNvPr id="13" name="QB_7_AN.98_1#2f45382ea.blank?pid=a29ecb113&amp;color=0,0,0&amp;vpa=49&amp;vtp=1&amp;bbb=1"/>
          <p:cNvSpPr/>
          <p:nvPr/>
        </p:nvSpPr>
        <p:spPr>
          <a:xfrm>
            <a:off x="1778667" y="36743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如愿</a:t>
            </a:r>
            <a:endParaRPr lang="en-US" altLang="zh-CN" sz="2800" dirty="0"/>
          </a:p>
        </p:txBody>
      </p:sp>
      <p:sp>
        <p:nvSpPr>
          <p:cNvPr id="15" name="QB_7_AN.100_1#2f45382ea.blank?pid=a29ecb113&amp;color=0,0,0&amp;vpa=50&amp;vtp=1&amp;bbb=1"/>
          <p:cNvSpPr/>
          <p:nvPr/>
        </p:nvSpPr>
        <p:spPr>
          <a:xfrm>
            <a:off x="1778667" y="43220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凶恶</a:t>
            </a:r>
            <a:endParaRPr lang="en-US" altLang="zh-CN" sz="2800" dirty="0"/>
          </a:p>
        </p:txBody>
      </p:sp>
      <p:sp>
        <p:nvSpPr>
          <p:cNvPr id="17" name="QB_7_AN.102_1#2f45382ea.blank?pid=a29ecb113&amp;color=0,0,0&amp;vpa=51&amp;vtp=1&amp;bbb=1"/>
          <p:cNvSpPr/>
          <p:nvPr/>
        </p:nvSpPr>
        <p:spPr>
          <a:xfrm>
            <a:off x="2766092" y="49697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讥笑</a:t>
            </a:r>
            <a:endParaRPr lang="en-US" altLang="zh-CN" sz="2800" dirty="0"/>
          </a:p>
        </p:txBody>
      </p:sp>
      <p:sp>
        <p:nvSpPr>
          <p:cNvPr id="19" name="QB_7_AN.104_1#2f45382ea.blank?pid=a29ecb113&amp;color=0,0,0&amp;vpa=52&amp;vtp=1&amp;bbb=1"/>
          <p:cNvSpPr/>
          <p:nvPr/>
        </p:nvSpPr>
        <p:spPr>
          <a:xfrm>
            <a:off x="1778667" y="5596509"/>
            <a:ext cx="20447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伤感，哀伤</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9">
                                            <p:bg/>
                                          </p:spTgt>
                                        </p:tgtEl>
                                        <p:attrNameLst>
                                          <p:attrName>style.visibility</p:attrName>
                                        </p:attrNameLst>
                                      </p:cBhvr>
                                      <p:to>
                                        <p:strVal val="visible"/>
                                      </p:to>
                                    </p:set>
                                    <p:animEffect transition="in" filter="wipe(left)">
                                      <p:cBhvr>
                                        <p:cTn id="71" dur="500"/>
                                        <p:tgtEl>
                                          <p:spTgt spid="19">
                                            <p:bg/>
                                          </p:spTgt>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wipe(left)">
                                      <p:cBhvr>
                                        <p:cTn id="7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P spid="15" grpId="0" animBg="1" build="p"/>
      <p:bldP spid="17" grpId="0" animBg="1" build="p"/>
      <p:bldP spid="1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5_1#d6be3aac7?pid=a29ecb113&amp;color=0,0,0&amp;vtp=1&amp;bt=1&amp;bbb=1"/>
          <p:cNvSpPr/>
          <p:nvPr/>
        </p:nvSpPr>
        <p:spPr>
          <a:xfrm>
            <a:off x="612648" y="466344"/>
            <a:ext cx="10963656" cy="37921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54.</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隰</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55.</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泮</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56.</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总角</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a:t>
            </a:r>
            <a:endPar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57.</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晏晏</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106_1#d6be3aac7.blank?pid=a29ecb113&amp;color=0,0,0&amp;vpa=53&amp;vtp=1"/>
          <p:cNvSpPr/>
          <p:nvPr/>
        </p:nvSpPr>
        <p:spPr>
          <a:xfrm>
            <a:off x="1778667" y="435864"/>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a:t>
            </a:r>
            <a:endParaRPr lang="en-US" altLang="zh-CN" sz="2800" dirty="0"/>
          </a:p>
        </p:txBody>
      </p:sp>
      <p:sp>
        <p:nvSpPr>
          <p:cNvPr id="5" name="QB_7_AN.108_1#d6be3aac7.blank?pid=a29ecb113&amp;color=0,0,0&amp;vpa=54&amp;vtp=1&amp;bbb=1"/>
          <p:cNvSpPr/>
          <p:nvPr/>
        </p:nvSpPr>
        <p:spPr>
          <a:xfrm>
            <a:off x="1765967" y="1083564"/>
            <a:ext cx="56165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低湿的地方。一说指濕水，即漯水</a:t>
            </a:r>
            <a:endParaRPr lang="en-US" altLang="zh-CN" sz="2800" dirty="0"/>
          </a:p>
        </p:txBody>
      </p:sp>
      <p:sp>
        <p:nvSpPr>
          <p:cNvPr id="7" name="QB_7_AN.110_1#d6be3aac7.blank?pid=a29ecb113&amp;color=0,0,0&amp;vpa=55&amp;vtp=1&amp;bbb=1"/>
          <p:cNvSpPr/>
          <p:nvPr/>
        </p:nvSpPr>
        <p:spPr>
          <a:xfrm>
            <a:off x="1778667" y="1731264"/>
            <a:ext cx="27574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同“畔”，边、岸</a:t>
            </a:r>
            <a:endParaRPr lang="en-US" altLang="zh-CN" sz="2800" dirty="0"/>
          </a:p>
        </p:txBody>
      </p:sp>
      <p:sp>
        <p:nvSpPr>
          <p:cNvPr id="9" name="QB_7_AN.112_1#d6be3aac7.blank?pid=a29ecb113&amp;color=0,0,0&amp;vpa=56&amp;vtp=1&amp;bbb=1&amp;hb=1"/>
          <p:cNvSpPr/>
          <p:nvPr/>
        </p:nvSpPr>
        <p:spPr>
          <a:xfrm>
            <a:off x="612648" y="2378964"/>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古代少年男女把头发扎成丫髻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，叫“总角</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”，后用以指代少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年时代</a:t>
            </a:r>
            <a:endParaRPr lang="en-US" altLang="zh-CN" sz="2800" dirty="0"/>
          </a:p>
        </p:txBody>
      </p:sp>
      <p:sp>
        <p:nvSpPr>
          <p:cNvPr id="11" name="QB_7_AN.114_1#d6be3aac7.blank?pid=a29ecb113&amp;color=0,0,0&amp;vpa=57&amp;vtp=1&amp;bbb=1"/>
          <p:cNvSpPr/>
          <p:nvPr/>
        </p:nvSpPr>
        <p:spPr>
          <a:xfrm>
            <a:off x="2134267" y="3653409"/>
            <a:ext cx="20447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和悦的样子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wipe(left)">
                                      <p:cBhvr>
                                        <p:cTn id="37" dur="500"/>
                                        <p:tgtEl>
                                          <p:spTgt spid="9">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
                                            <p:bg/>
                                          </p:spTgt>
                                        </p:tgtEl>
                                        <p:attrNameLst>
                                          <p:attrName>style.visibility</p:attrName>
                                        </p:attrNameLst>
                                      </p:cBhvr>
                                      <p:to>
                                        <p:strVal val="visible"/>
                                      </p:to>
                                    </p:set>
                                    <p:animEffect transition="in" filter="wipe(left)">
                                      <p:cBhvr>
                                        <p:cTn id="42" dur="500"/>
                                        <p:tgtEl>
                                          <p:spTgt spid="11">
                                            <p:bg/>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5_1#1827b71d3?pid=a29ecb113&amp;color=0,0,0&amp;mp=1&amp;vtp=1&amp;bt=1&amp;bbb=1"/>
          <p:cNvSpPr/>
          <p:nvPr/>
        </p:nvSpPr>
        <p:spPr>
          <a:xfrm>
            <a:off x="612648" y="466344"/>
            <a:ext cx="10963656" cy="37921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59.</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旦旦</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60.</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反</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61.</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是</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62.</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已</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63.</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焉哉</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116_1#1827b71d3.blank?pid=a29ecb113&amp;color=0,0,0&amp;mp=1&amp;vpa=58&amp;vtp=1&amp;bbb=1"/>
          <p:cNvSpPr/>
          <p:nvPr/>
        </p:nvSpPr>
        <p:spPr>
          <a:xfrm>
            <a:off x="2134267" y="4358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真诚的誓言</a:t>
            </a:r>
            <a:endParaRPr lang="en-US" altLang="zh-CN" sz="2800" dirty="0"/>
          </a:p>
        </p:txBody>
      </p:sp>
      <p:sp>
        <p:nvSpPr>
          <p:cNvPr id="5" name="QB_7_AN.118_1#1827b71d3.blank?pid=a29ecb113&amp;color=0,0,0&amp;vpa=59&amp;vtp=1&amp;bbb=1"/>
          <p:cNvSpPr/>
          <p:nvPr/>
        </p:nvSpPr>
        <p:spPr>
          <a:xfrm>
            <a:off x="2134267" y="1083564"/>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诚恳的样子</a:t>
            </a:r>
            <a:endParaRPr lang="en-US" altLang="zh-CN" sz="2800" dirty="0"/>
          </a:p>
        </p:txBody>
      </p:sp>
      <p:sp>
        <p:nvSpPr>
          <p:cNvPr id="7" name="QB_7_AN.120_1#1827b71d3.blank?pid=a29ecb113&amp;color=0,0,0&amp;vpa=60&amp;vtp=1&amp;bbb=1"/>
          <p:cNvSpPr/>
          <p:nvPr/>
        </p:nvSpPr>
        <p:spPr>
          <a:xfrm>
            <a:off x="1956467" y="1731264"/>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违背</a:t>
            </a:r>
            <a:endParaRPr lang="en-US" altLang="zh-CN" sz="2800" dirty="0"/>
          </a:p>
        </p:txBody>
      </p:sp>
      <p:sp>
        <p:nvSpPr>
          <p:cNvPr id="9" name="QB_7_AN.122_1#1827b71d3.blank?pid=a29ecb113&amp;color=0,0,0&amp;vpa=61&amp;vtp=1&amp;bbb=1"/>
          <p:cNvSpPr/>
          <p:nvPr/>
        </p:nvSpPr>
        <p:spPr>
          <a:xfrm>
            <a:off x="1778667" y="2378964"/>
            <a:ext cx="2759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指代二人的誓言</a:t>
            </a:r>
            <a:endParaRPr lang="en-US" altLang="zh-CN" sz="2800" dirty="0"/>
          </a:p>
        </p:txBody>
      </p:sp>
      <p:sp>
        <p:nvSpPr>
          <p:cNvPr id="11" name="QB_7_AN.124_1#1827b71d3.blank?pid=a29ecb113&amp;color=0,0,0&amp;vpa=62&amp;vtp=1&amp;bbb=1"/>
          <p:cNvSpPr/>
          <p:nvPr/>
        </p:nvSpPr>
        <p:spPr>
          <a:xfrm>
            <a:off x="1778667" y="3026664"/>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止、了结</a:t>
            </a:r>
            <a:endParaRPr lang="en-US" altLang="zh-CN" sz="2800" dirty="0"/>
          </a:p>
        </p:txBody>
      </p:sp>
      <p:sp>
        <p:nvSpPr>
          <p:cNvPr id="13" name="QB_7_AN.126_1#1827b71d3.blank?pid=a29ecb113&amp;color=0,0,0&amp;vpa=63&amp;vtp=1&amp;bbb=1"/>
          <p:cNvSpPr/>
          <p:nvPr/>
        </p:nvSpPr>
        <p:spPr>
          <a:xfrm>
            <a:off x="2121567" y="3653409"/>
            <a:ext cx="6688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焉、哉，均为语气助词，连用以强化语气</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f63af5b0?pid=af119f50d&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文章结构与主旨</a:t>
            </a:r>
            <a:endParaRPr lang="en-US" altLang="zh-CN" sz="3200" dirty="0"/>
          </a:p>
        </p:txBody>
      </p:sp>
      <p:sp>
        <p:nvSpPr>
          <p:cNvPr id="3" name="C_6_BD#896265b35?pid=6f63af5b0&amp;color=0,0,0&amp;vtp=1&amp;bbb=1"/>
          <p:cNvSpPr/>
          <p:nvPr/>
        </p:nvSpPr>
        <p:spPr>
          <a:xfrm>
            <a:off x="612648" y="95402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3000" dirty="0"/>
          </a:p>
        </p:txBody>
      </p:sp>
      <p:pic>
        <p:nvPicPr>
          <p:cNvPr id="4" name="QB_7_BD.127_1#179b71cd4?pid=896265b35&amp;color=0,0,0&amp;tib=255,255,255&amp;vip=64#6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8" y="1693799"/>
            <a:ext cx="6858000" cy="4251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7_AN.128_1#179b71cd4.blank?pid=896265b35&amp;color=0,0,0&amp;vpa=64&amp;vtp=1"/>
          <p:cNvSpPr/>
          <p:nvPr/>
        </p:nvSpPr>
        <p:spPr>
          <a:xfrm>
            <a:off x="3867912" y="2708783"/>
            <a:ext cx="693928" cy="320040"/>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婚变</a:t>
            </a:r>
            <a:endParaRPr lang="en-US" altLang="zh-CN" sz="2100" dirty="0"/>
          </a:p>
        </p:txBody>
      </p:sp>
      <p:sp>
        <p:nvSpPr>
          <p:cNvPr id="6" name="QB_7_AN.129_1#179b71cd4.blank?pid=896265b35&amp;color=0,0,0&amp;vpa=65&amp;vtp=1"/>
          <p:cNvSpPr/>
          <p:nvPr/>
        </p:nvSpPr>
        <p:spPr>
          <a:xfrm>
            <a:off x="6137656" y="4062094"/>
            <a:ext cx="1332992" cy="357505"/>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亦已焉哉</a:t>
            </a:r>
            <a:endParaRPr lang="en-US" altLang="zh-CN" sz="2100" dirty="0"/>
          </a:p>
        </p:txBody>
      </p:sp>
      <p:sp>
        <p:nvSpPr>
          <p:cNvPr id="7" name="QB_7_AN.130_1#179b71cd4.blank?pid=896265b35&amp;color=0,0,0&amp;vpa=66&amp;vtp=1"/>
          <p:cNvSpPr/>
          <p:nvPr/>
        </p:nvSpPr>
        <p:spPr>
          <a:xfrm>
            <a:off x="1146048" y="5342254"/>
            <a:ext cx="1526032" cy="470281"/>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热情、幸福</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aaf207070?pid=6f63af5b0&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3000" dirty="0"/>
          </a:p>
        </p:txBody>
      </p:sp>
      <p:sp>
        <p:nvSpPr>
          <p:cNvPr id="3" name="QB_7_BD.131_1#421589457?pid=aaf207070&amp;color=0,0,0&amp;vtp=1&amp;bbb=1&amp;hb=1"/>
          <p:cNvSpPr/>
          <p:nvPr/>
        </p:nvSpPr>
        <p:spPr>
          <a:xfrm>
            <a:off x="612648" y="1135253"/>
            <a:ext cx="10963656" cy="31444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本诗以一个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的口吻</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讲述其从恋爱</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结婚到被抛弃的过</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程</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通过对恋爱时的甜蜜</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婚后操持家务却遭丈夫背叛的回忆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了古代女性在婚姻中的付出与不幸</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批判了男子的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发了其对自身悲惨命运的悲愤</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深刻揭示了当时男女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的社</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会现实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7_AN.132_1#421589457.blank?pid=aaf207070&amp;color=0,0,0&amp;vpa=67&amp;vtp=1&amp;bbb=1"/>
          <p:cNvSpPr/>
          <p:nvPr/>
        </p:nvSpPr>
        <p:spPr>
          <a:xfrm>
            <a:off x="3467766" y="1104773"/>
            <a:ext cx="9731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女子</a:t>
            </a:r>
            <a:endParaRPr lang="en-US" altLang="zh-CN" sz="2800" dirty="0"/>
          </a:p>
        </p:txBody>
      </p:sp>
      <p:sp>
        <p:nvSpPr>
          <p:cNvPr id="5" name="QB_7_AN.133_1#421589457.blank?pid=aaf207070&amp;color=0,0,0&amp;vpa=68&amp;vtp=1&amp;bbb=1"/>
          <p:cNvSpPr/>
          <p:nvPr/>
        </p:nvSpPr>
        <p:spPr>
          <a:xfrm>
            <a:off x="8801767" y="2400173"/>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背信弃义</a:t>
            </a:r>
            <a:endParaRPr lang="en-US" altLang="zh-CN" sz="2800" dirty="0"/>
          </a:p>
        </p:txBody>
      </p:sp>
      <p:sp>
        <p:nvSpPr>
          <p:cNvPr id="6" name="QB_7_AN.134_1#421589457.blank?pid=aaf207070&amp;color=0,0,0&amp;vpa=69&amp;vtp=1&amp;bbb=1"/>
          <p:cNvSpPr/>
          <p:nvPr/>
        </p:nvSpPr>
        <p:spPr>
          <a:xfrm>
            <a:off x="9157367" y="3047873"/>
            <a:ext cx="13303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不平等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28635590.fixed?pid=30172b612&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028635590"/>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7e5a9582?pid=028635590&amp;color=0,0,0&amp;vtp=1&amp;bt=1&amp;bbb=1&amp;hb=1"/>
          <p:cNvSpPr/>
          <p:nvPr/>
        </p:nvSpPr>
        <p:spPr>
          <a:xfrm>
            <a:off x="612648" y="468000"/>
            <a:ext cx="10963656" cy="51020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在古老的村落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，一位纯真的姑娘怀揣对爱情的憧憬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，与一位憨厚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的男子相恋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。起初，二人情意绵绵，许下白首之约。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可随着时光推移，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这段婚姻终成泡影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。姑娘从满心欢喜到悲伤绝望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，最终在被抛弃的痛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苦中变得决绝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。她的经历，被记录在古老的诗歌《氓》中。</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，就让我们一同走进这首诗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，去仔细体会女主人公的心理变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，感受诗歌“怨而不怒，哀而不伤”的独特抒情魅力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，同时品味诗中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比兴手法的精妙之处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8cc0bc0a?pid=028635590&amp;color=0,173,163&amp;vtp=1&amp;bt=1&amp;bbb=1"/>
          <p:cNvSpPr/>
          <p:nvPr/>
        </p:nvSpPr>
        <p:spPr>
          <a:xfrm>
            <a:off x="612648" y="466340"/>
            <a:ext cx="10963656" cy="535559"/>
          </a:xfrm>
          <a:prstGeom prst="rect">
            <a:avLst/>
          </a:prstGeom>
          <a:noFill/>
        </p:spPr>
        <p:txBody>
          <a:bodyPr wrap="none" lIns="0" tIns="0" rIns="0" bIns="0" rtlCol="0" anchor="t"/>
          <a:lstStyle/>
          <a:p>
            <a:pPr algn="l" latinLnBrk="1">
              <a:lnSpc>
                <a:spcPts val="46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把握主要内容</a:t>
            </a:r>
            <a:endParaRPr lang="en-US" altLang="zh-CN" sz="3000" dirty="0"/>
          </a:p>
        </p:txBody>
      </p:sp>
      <p:sp>
        <p:nvSpPr>
          <p:cNvPr id="3" name="QB_6_BD.135_1#85a415c35?pid=18cc0bc0a&amp;color=0,0,0&amp;vtp=1&amp;bbb=1&amp;hb=1"/>
          <p:cNvSpPr/>
          <p:nvPr/>
        </p:nvSpPr>
        <p:spPr>
          <a:xfrm>
            <a:off x="612648" y="1064387"/>
            <a:ext cx="10963656" cy="1045782"/>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阅读全诗，概括每个章节的内容，并分别为每一章节拟小标题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9" name="QB_6_BD.135_2#85a415c35?colgroup=5,13,10&amp;pid=18cc0bc0a&amp;color=0,0,0&amp;vtp=1&amp;bbb=1"/>
          <p:cNvGraphicFramePr>
            <a:graphicFrameLocks noGrp="1"/>
          </p:cNvGraphicFramePr>
          <p:nvPr/>
        </p:nvGraphicFramePr>
        <p:xfrm>
          <a:off x="612648" y="2239201"/>
          <a:ext cx="10936224" cy="3970595"/>
        </p:xfrm>
        <a:graphic>
          <a:graphicData uri="http://schemas.openxmlformats.org/drawingml/2006/table">
            <a:tbl>
              <a:tblPr/>
              <a:tblGrid>
                <a:gridCol w="2066544"/>
                <a:gridCol w="4937760"/>
                <a:gridCol w="3931920"/>
              </a:tblGrid>
              <a:tr h="561023">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章节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小标题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⑩</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826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6_AN.136_1#85a415c35.blank?pid=18cc0bc0a&amp;color=0,0,0&amp;vpa=70&amp;vtp=1&amp;bbb=1"/>
          <p:cNvSpPr/>
          <p:nvPr/>
        </p:nvSpPr>
        <p:spPr>
          <a:xfrm>
            <a:off x="3117111" y="2796351"/>
            <a:ext cx="3473450"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男子求婚，女子许婚</a:t>
            </a:r>
            <a:endParaRPr lang="en-US" altLang="zh-CN" sz="2800" dirty="0"/>
          </a:p>
        </p:txBody>
      </p:sp>
      <p:sp>
        <p:nvSpPr>
          <p:cNvPr id="6" name="QB_6_AN.137_1#85a415c35.blank?pid=18cc0bc0a&amp;color=0,0,0&amp;vpa=71&amp;vtp=1&amp;bbb=1"/>
          <p:cNvSpPr/>
          <p:nvPr/>
        </p:nvSpPr>
        <p:spPr>
          <a:xfrm>
            <a:off x="8054871" y="2796351"/>
            <a:ext cx="9731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允婚</a:t>
            </a:r>
            <a:endParaRPr lang="en-US" altLang="zh-CN" sz="2800" dirty="0"/>
          </a:p>
        </p:txBody>
      </p:sp>
      <p:sp>
        <p:nvSpPr>
          <p:cNvPr id="7" name="QB_6_AN.138_1#85a415c35.blank?pid=18cc0bc0a&amp;color=0,0,0&amp;vpa=72&amp;vtp=1&amp;bbb=1"/>
          <p:cNvSpPr/>
          <p:nvPr/>
        </p:nvSpPr>
        <p:spPr>
          <a:xfrm>
            <a:off x="3117111" y="3364613"/>
            <a:ext cx="2759075"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恋人相思、结婚</a:t>
            </a:r>
            <a:endParaRPr lang="en-US" altLang="zh-CN" sz="2800" dirty="0"/>
          </a:p>
        </p:txBody>
      </p:sp>
      <p:sp>
        <p:nvSpPr>
          <p:cNvPr id="8" name="QB_6_AN.139_1#85a415c35.blank?pid=18cc0bc0a&amp;color=0,0,0&amp;vpa=73&amp;vtp=1&amp;bbb=1"/>
          <p:cNvSpPr/>
          <p:nvPr/>
        </p:nvSpPr>
        <p:spPr>
          <a:xfrm>
            <a:off x="8054871" y="3364613"/>
            <a:ext cx="9731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结婚</a:t>
            </a:r>
            <a:endParaRPr lang="en-US" altLang="zh-CN" sz="2800" dirty="0"/>
          </a:p>
        </p:txBody>
      </p:sp>
      <p:sp>
        <p:nvSpPr>
          <p:cNvPr id="9" name="QB_6_AN.140_1#85a415c35.blank?pid=18cc0bc0a&amp;color=0,0,0&amp;vpa=74&amp;vtp=1&amp;bbb=1"/>
          <p:cNvSpPr/>
          <p:nvPr/>
        </p:nvSpPr>
        <p:spPr>
          <a:xfrm>
            <a:off x="3117111" y="3932874"/>
            <a:ext cx="38306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劝诫女子不要耽于爱情</a:t>
            </a:r>
            <a:endParaRPr lang="en-US" altLang="zh-CN" sz="2800" dirty="0"/>
          </a:p>
        </p:txBody>
      </p:sp>
      <p:sp>
        <p:nvSpPr>
          <p:cNvPr id="10" name="QB_6_AN.141_1#85a415c35.blank?pid=18cc0bc0a&amp;color=0,0,0&amp;vpa=75&amp;vtp=1&amp;bbb=1"/>
          <p:cNvSpPr/>
          <p:nvPr/>
        </p:nvSpPr>
        <p:spPr>
          <a:xfrm>
            <a:off x="8054871" y="3932874"/>
            <a:ext cx="9731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深思</a:t>
            </a:r>
            <a:endParaRPr lang="en-US" altLang="zh-CN" sz="2800" dirty="0"/>
          </a:p>
        </p:txBody>
      </p:sp>
      <p:sp>
        <p:nvSpPr>
          <p:cNvPr id="11" name="QB_6_AN.142_1#85a415c35.blank?pid=18cc0bc0a&amp;color=0,0,0&amp;vpa=76&amp;vtp=1&amp;bbb=1"/>
          <p:cNvSpPr/>
          <p:nvPr/>
        </p:nvSpPr>
        <p:spPr>
          <a:xfrm>
            <a:off x="3117111" y="4501137"/>
            <a:ext cx="3116263"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控诉男子负德变心</a:t>
            </a:r>
            <a:endParaRPr lang="en-US" altLang="zh-CN" sz="2800" dirty="0"/>
          </a:p>
        </p:txBody>
      </p:sp>
      <p:sp>
        <p:nvSpPr>
          <p:cNvPr id="12" name="QB_6_AN.143_1#85a415c35.blank?pid=18cc0bc0a&amp;color=0,0,0&amp;vpa=77&amp;vtp=1&amp;bbb=1"/>
          <p:cNvSpPr/>
          <p:nvPr/>
        </p:nvSpPr>
        <p:spPr>
          <a:xfrm>
            <a:off x="8054871" y="4501137"/>
            <a:ext cx="9731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生变</a:t>
            </a:r>
            <a:endParaRPr lang="en-US" altLang="zh-CN" sz="2800" dirty="0"/>
          </a:p>
        </p:txBody>
      </p:sp>
      <p:sp>
        <p:nvSpPr>
          <p:cNvPr id="13" name="QB_6_AN.144_1#85a415c35.blank?pid=18cc0bc0a&amp;color=0,0,0&amp;vpa=78&amp;vtp=1&amp;bbb=1"/>
          <p:cNvSpPr/>
          <p:nvPr/>
        </p:nvSpPr>
        <p:spPr>
          <a:xfrm>
            <a:off x="3294911" y="5069399"/>
            <a:ext cx="38306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叙述多年的苦楚和处境</a:t>
            </a:r>
            <a:endParaRPr lang="en-US" altLang="zh-CN" sz="2800" dirty="0"/>
          </a:p>
        </p:txBody>
      </p:sp>
      <p:sp>
        <p:nvSpPr>
          <p:cNvPr id="14" name="QB_6_AN.145_1#85a415c35.blank?pid=18cc0bc0a&amp;color=0,0,0&amp;vpa=79&amp;vtp=1&amp;bbb=1"/>
          <p:cNvSpPr/>
          <p:nvPr/>
        </p:nvSpPr>
        <p:spPr>
          <a:xfrm>
            <a:off x="8232671" y="5069399"/>
            <a:ext cx="9731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悲伤</a:t>
            </a:r>
            <a:endParaRPr lang="en-US" altLang="zh-CN" sz="2800" dirty="0"/>
          </a:p>
        </p:txBody>
      </p:sp>
      <p:sp>
        <p:nvSpPr>
          <p:cNvPr id="15" name="QB_6_AN.146_1#85a415c35.blank?pid=18cc0bc0a&amp;color=0,0,0&amp;vpa=80&amp;vtp=1&amp;bbb=1"/>
          <p:cNvSpPr/>
          <p:nvPr/>
        </p:nvSpPr>
        <p:spPr>
          <a:xfrm>
            <a:off x="3366348" y="5637661"/>
            <a:ext cx="383063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今昔对比的怨恨和痛苦</a:t>
            </a:r>
            <a:endParaRPr lang="en-US" altLang="zh-CN" sz="2800" dirty="0"/>
          </a:p>
        </p:txBody>
      </p:sp>
      <p:sp>
        <p:nvSpPr>
          <p:cNvPr id="16" name="QB_6_AN.147_1#85a415c35.blank?pid=18cc0bc0a&amp;color=0,0,0&amp;vpa=81&amp;vtp=1&amp;bbb=1"/>
          <p:cNvSpPr/>
          <p:nvPr/>
        </p:nvSpPr>
        <p:spPr>
          <a:xfrm>
            <a:off x="8304109" y="5637661"/>
            <a:ext cx="2936875"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觉醒（每处1分）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wipe(left)">
                                      <p:cBhvr>
                                        <p:cTn id="55" dur="500"/>
                                        <p:tgtEl>
                                          <p:spTgt spid="11">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wipe(left)">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wipe(left)">
                                      <p:cBhvr>
                                        <p:cTn id="63" dur="500"/>
                                        <p:tgtEl>
                                          <p:spTgt spid="12">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wipe(left)">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wipe(left)">
                                      <p:cBhvr>
                                        <p:cTn id="71" dur="500"/>
                                        <p:tgtEl>
                                          <p:spTgt spid="13">
                                            <p:bg/>
                                          </p:spTgt>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wipe(left)">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wipe(left)">
                                      <p:cBhvr>
                                        <p:cTn id="79" dur="500"/>
                                        <p:tgtEl>
                                          <p:spTgt spid="14">
                                            <p:bg/>
                                          </p:spTgt>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wipe(left)">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wipe(left)">
                                      <p:cBhvr>
                                        <p:cTn id="87" dur="500"/>
                                        <p:tgtEl>
                                          <p:spTgt spid="15">
                                            <p:bg/>
                                          </p:spTgt>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wipe(left)">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wipe(left)">
                                      <p:cBhvr>
                                        <p:cTn id="95" dur="500"/>
                                        <p:tgtEl>
                                          <p:spTgt spid="16">
                                            <p:bg/>
                                          </p:spTgt>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wipe(left)">
                                      <p:cBhvr>
                                        <p:cTn id="9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P spid="14" grpId="0" animBg="1" build="p"/>
      <p:bldP spid="15" grpId="0" animBg="1" build="p"/>
      <p:bldP spid="1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5085c9c43?pid=18cc0bc0a&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本诗中的女主人公在婚后经历了诸多痛苦，试根据相关章节内容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简明的语言加以概括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9_1#5085c9c43?pid=18cc0bc0a&amp;color=0,0,0&amp;vtp=1&amp;bt=1&amp;bbb=1&amp;hb=1&amp;hla=1"/>
          <p:cNvSpPr/>
          <p:nvPr/>
        </p:nvSpPr>
        <p:spPr>
          <a:xfrm>
            <a:off x="612648" y="173546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情感背叛之痛：丈夫用情不专，背叛婚姻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，令女主人公伤心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欲绝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。②家务繁重之累：女主人公早起晚睡，日夜操劳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，却未得到应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有的体谅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。③孤独无助之感：娘家兄弟对她的遭遇不仅不理解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加以讥笑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，使她陷入孤立无援的境地。（每点2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1bdc01587?pid=a08a8457e&amp;color=0,0,0&amp;vtp=1&amp;bt=1&amp;bbb=1&amp;hb=1"/>
          <p:cNvSpPr/>
          <p:nvPr/>
        </p:nvSpPr>
        <p:spPr>
          <a:xfrm>
            <a:off x="612648" y="468000"/>
            <a:ext cx="10963656" cy="51020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.比较《诗经》《楚辞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艺术风格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认识中国诗歌的抒情传统。</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2.赏析诗歌中繁复的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，体会诗歌主人公的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心路历程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，了解叙事诗、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抒情诗的特点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3.赏析诗歌运用的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比兴手法、象征手法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，把握诗歌中</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香草美人</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”的象征</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.体会古代人民的生活及情感；学习屈原的高尚节操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，培养</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爱国主义精</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9d581766?pid=02863559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把握人物形象</a:t>
            </a:r>
            <a:endParaRPr lang="en-US" altLang="zh-CN" sz="3000" dirty="0"/>
          </a:p>
        </p:txBody>
      </p:sp>
      <p:sp>
        <p:nvSpPr>
          <p:cNvPr id="3" name="QB_6_BD.149_1#0d558e65f?pid=e9d581766&amp;color=0,0,0&amp;vtp=1&amp;bbb=1&amp;hb=1"/>
          <p:cNvSpPr/>
          <p:nvPr/>
        </p:nvSpPr>
        <p:spPr>
          <a:xfrm>
            <a:off x="612648" y="1125728"/>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诵读全诗，体会女主人公不同阶段的心理变化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，感受这一鲜活独特的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，完成表格。（4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1" name="QB_6_BD.149_2#0d558e65f?colgroup=2,6,6,12&amp;pid=e9d581766&amp;color=0,0,0&amp;vtp=1&amp;bbb=1"/>
          <p:cNvGraphicFramePr>
            <a:graphicFrameLocks noGrp="1"/>
          </p:cNvGraphicFramePr>
          <p:nvPr/>
        </p:nvGraphicFramePr>
        <p:xfrm>
          <a:off x="612648" y="2464435"/>
          <a:ext cx="10927080" cy="1697166"/>
        </p:xfrm>
        <a:graphic>
          <a:graphicData uri="http://schemas.openxmlformats.org/drawingml/2006/table">
            <a:tbl>
              <a:tblPr/>
              <a:tblGrid>
                <a:gridCol w="996696"/>
                <a:gridCol w="2551176"/>
                <a:gridCol w="2542032"/>
                <a:gridCol w="4837176"/>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恋爱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6484">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66484">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sp>
        <p:nvSpPr>
          <p:cNvPr id="5" name="QB_6_AN.150_1#0d558e65f.blank?pid=e9d581766&amp;color=0,0,0&amp;vpa=82&amp;vtp=1&amp;bbb=1"/>
          <p:cNvSpPr/>
          <p:nvPr/>
        </p:nvSpPr>
        <p:spPr>
          <a:xfrm>
            <a:off x="2225063" y="3022283"/>
            <a:ext cx="1687513"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情真意切</a:t>
            </a:r>
            <a:endParaRPr lang="en-US" altLang="zh-CN" sz="2800" dirty="0"/>
          </a:p>
        </p:txBody>
      </p:sp>
      <p:sp>
        <p:nvSpPr>
          <p:cNvPr id="6" name="QB_6_AN.151_1#0d558e65f.blank?pid=e9d581766&amp;color=0,0,0&amp;vpa=83&amp;vtp=1&amp;bbb=1"/>
          <p:cNvSpPr/>
          <p:nvPr/>
        </p:nvSpPr>
        <p:spPr>
          <a:xfrm>
            <a:off x="4776238" y="3022283"/>
            <a:ext cx="1687513"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委曲求全</a:t>
            </a:r>
            <a:endParaRPr lang="en-US" altLang="zh-CN" sz="2800" dirty="0"/>
          </a:p>
        </p:txBody>
      </p:sp>
      <p:sp>
        <p:nvSpPr>
          <p:cNvPr id="7" name="QB_6_AN.152_1#0d558e65f.blank?pid=e9d581766&amp;color=0,0,0&amp;vpa=84&amp;vtp=1&amp;bbb=1"/>
          <p:cNvSpPr/>
          <p:nvPr/>
        </p:nvSpPr>
        <p:spPr>
          <a:xfrm>
            <a:off x="7318271" y="3022283"/>
            <a:ext cx="3473450"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伤感无奈、清醒决绝</a:t>
            </a:r>
            <a:endParaRPr lang="en-US" altLang="zh-CN" sz="2800" dirty="0"/>
          </a:p>
        </p:txBody>
      </p:sp>
      <p:sp>
        <p:nvSpPr>
          <p:cNvPr id="8" name="QB_6_AN.153_1#0d558e65f.blank?pid=e9d581766&amp;color=0,0,0&amp;vpa=85&amp;vtp=1&amp;bbb=1"/>
          <p:cNvSpPr/>
          <p:nvPr/>
        </p:nvSpPr>
        <p:spPr>
          <a:xfrm>
            <a:off x="2212363" y="3588767"/>
            <a:ext cx="829468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单纯、勤劳、善良、温柔、贤惠、坚强（每处1分）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f67740e86?pid=e9d581766&amp;color=0,0,0&amp;vtp=1&amp;bt=1&amp;bbb=1&amp;hb=1&amp;hltap=1"/>
          <p:cNvSpPr/>
          <p:nvPr/>
        </p:nvSpPr>
        <p:spPr>
          <a:xfrm>
            <a:off x="612648" y="468000"/>
            <a:ext cx="10963656" cy="5613083"/>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本诗中女主人公对男主人公的称呼不断变化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。请分析这些称呼变化与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女主人公情感变化之间的联系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3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9_1#f67740e86?pid=e9d581766&amp;color=0,0,0&amp;vtp=1&amp;bt=1&amp;bbb=1&amp;hb=1&amp;hla=1"/>
          <p:cNvSpPr/>
          <p:nvPr/>
        </p:nvSpPr>
        <p:spPr>
          <a:xfrm>
            <a:off x="612648" y="1581790"/>
            <a:ext cx="10963656" cy="4506532"/>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“氓”，意为“民”，这里指诗中的男主人公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。女主人公一开始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称男主人公为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“氓”，此时双方的婚姻关系未定，感情还较疏远。②“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是古代对男子的美称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,也用以尊称对方，称对方为“子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”，表示尊重和客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，也透露出女主人公愿意与对方建立婚姻关系。③“复关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”，用地名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代人名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，流露出热恋中的女主人公对男主人公的热切思念。④“尔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第二人称代词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，直呼对方，表明双方婚姻关系已定，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感情的距离拉近。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“士”指未婚男子，女主人公在被抛弃后，用“士”来称呼男子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，合乎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身份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，讲究礼节，也包含讽刺的意味。（每点1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2c0d9887b?pid=02863559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赏析表达技巧</a:t>
            </a:r>
            <a:endParaRPr lang="en-US" altLang="zh-CN" sz="3000" dirty="0"/>
          </a:p>
        </p:txBody>
      </p:sp>
      <p:sp>
        <p:nvSpPr>
          <p:cNvPr id="3" name="QB_6_BD.268_1#ccafefd15?pid=2c0d9887b&amp;color=0,0,0&amp;vtp=1&amp;bbb=1&amp;hb=1&amp;hltap=1"/>
          <p:cNvSpPr/>
          <p:nvPr/>
        </p:nvSpPr>
        <p:spPr>
          <a:xfrm>
            <a:off x="612648" y="1125728"/>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试分析本诗是如何把记叙、抒情、议论熔为一炉的。（6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269_1#ccafefd15?pid=2c0d9887b&amp;color=0,0,0&amp;vtp=1&amp;bbb=1&amp;hb=1&amp;hla=1"/>
          <p:cNvSpPr/>
          <p:nvPr/>
        </p:nvSpPr>
        <p:spPr>
          <a:xfrm>
            <a:off x="612648" y="1753108"/>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全诗以记叙为主干，以赋的手法有序铺陈，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构建叙事基础。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记叙中融入抒情。如结尾女主人公直抒胸臆，情感爆发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，将全诗情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感推向高潮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。③记叙中穿插议论。如“于嗟鸠兮，无食桑葚！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于嗟女兮，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无与士耽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”，劝诫女子勿沉溺于爱情，饱含悔恨之情，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兼具议论色彩。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3fbec7b2e?pid=2c0d9887b&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本诗第三、四章开头两句均运用了比兴手法，试品味相关诗句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其各自的表达效果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9_1#3fbec7b2e?pid=2c0d9887b&amp;color=0,0,0&amp;vtp=1&amp;bt=1&amp;bbb=1&amp;hb=1&amp;hla=1"/>
          <p:cNvSpPr/>
          <p:nvPr/>
        </p:nvSpPr>
        <p:spPr>
          <a:xfrm>
            <a:off x="612648" y="1735460"/>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第三章开头两句“桑之未落，其叶沃若”，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以桑叶润泽起兴，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用桑叶鲜嫩润泽比喻女子年轻美貌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，增强生动性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，使诗歌充满韵味与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感染力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，展现了女子的幸福。②第四章开头两句“桑之落矣，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其黄而陨”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以桑叶凋零飘落起兴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，用桑叶枯黄陨落比喻女子憔悴衰老，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深化主题，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具有强烈情感冲击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，体现了女子婚后的痛苦与无奈。（每点2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edfbce8f4?pid=2c0d9887b&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本诗中有三处写到“淇水”，请赏析其作用。（6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9_1#edfbce8f4?pid=2c0d9887b&amp;color=0,0,0&amp;vtp=1&amp;bt=1&amp;bbb=1&amp;hb=1&amp;hla=1"/>
          <p:cNvSpPr/>
          <p:nvPr/>
        </p:nvSpPr>
        <p:spPr>
          <a:xfrm>
            <a:off x="612648" y="1095380"/>
            <a:ext cx="10963656" cy="3738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第一章，“送子涉淇，至于顿丘”，描写恋爱时的场景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，潺潺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的淇水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，暗示了两人的情意绵绵、依依惜别。②第四章，“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淇水汤汤，</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渐车帷裳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”，写淇水浸湿车两旁的布幔，暗示了婚姻的变故。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③最后一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，“淇则有岸，隰则有泮”，是说淇水再宽也终究有岸</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，一方面衬托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了女子的痛苦没有尽头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，另一方面表明了女子决绝的态度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，她对男子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的忍耐已到极限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53dd6bb33?pid=2c0d9887b&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诗中运用了哪些对比来展现女子情感的变化或命运的起伏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歌内容具体分析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9_1#53dd6bb33?pid=2c0d9887b&amp;color=0,0,0&amp;vtp=1&amp;bt=1&amp;bbb=1&amp;hb=1&amp;hla=1"/>
          <p:cNvSpPr/>
          <p:nvPr/>
        </p:nvSpPr>
        <p:spPr>
          <a:xfrm>
            <a:off x="612648" y="1735460"/>
            <a:ext cx="10963656" cy="3738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男子前后态度对比：恋爱时“氓之蚩蚩”，热情求娶；婚后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于暴矣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”，性情暴虐。通过对比展现女子从幸福到痛苦的情感变化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女子自身前后状态对比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：婚前“载笑载言”，天真痴情；婚后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“躬自悼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”，哀伤悲戚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。通过对比呈现其从纯真的少女沦为凄惨无助的弃妇的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悲剧命运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。③女子内心感受与外界反应对比：被抛弃后满心痛苦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弟却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“咥其笑矣”。通过对比突显其孤立无援的处境。（每点2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8bc0c2fc?pid=02863559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理解深刻内涵</a:t>
            </a:r>
            <a:endParaRPr lang="en-US" altLang="zh-CN" sz="3000" dirty="0"/>
          </a:p>
        </p:txBody>
      </p:sp>
      <p:sp>
        <p:nvSpPr>
          <p:cNvPr id="3" name="QB_6_BD.159_1#6fb44a357?pid=08bc0c2fc&amp;color=0,0,0&amp;vtp=1&amp;bbb=1&amp;hb=1"/>
          <p:cNvSpPr/>
          <p:nvPr/>
        </p:nvSpPr>
        <p:spPr>
          <a:xfrm>
            <a:off x="612648" y="1125728"/>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本诗中“士之耽兮，犹可说也。女之耽兮，不可说也”看似简洁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蕴含着深刻的社会意义与情感洞察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。仔细品味诗句，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深入剖析其内涵，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以及其反映出的当时社会男女情感关系的本质特征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9_2#6fb44a357?pid=08bc0c2fc&amp;color=0,0,0&amp;vtp=1&amp;bt=1&amp;bbb=1&amp;hb=1&amp;hltap=1"/>
          <p:cNvSpPr/>
          <p:nvPr/>
        </p:nvSpPr>
        <p:spPr>
          <a:xfrm>
            <a:off x="612648" y="493400"/>
            <a:ext cx="10963656" cy="5606733"/>
          </a:xfrm>
          <a:prstGeom prst="rect">
            <a:avLst/>
          </a:prstGeom>
          <a:noFill/>
        </p:spPr>
        <p:txBody>
          <a:bodyPr wrap="none" lIns="0" tIns="0" rIns="0" bIns="0" rtlCol="0" anchor="t"/>
          <a:lstStyle/>
          <a:p>
            <a:pPr latinLnBrk="1">
              <a:lnSpc>
                <a:spcPts val="50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268_1#6fb44a357?pid=08bc0c2fc&amp;color=0,0,0&amp;vtp=1&amp;bt=1&amp;bbb=1&amp;hb=1&amp;hla=1"/>
          <p:cNvSpPr/>
          <p:nvPr/>
        </p:nvSpPr>
        <p:spPr>
          <a:xfrm>
            <a:off x="612648" y="468000"/>
            <a:ext cx="10963656" cy="564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“士之耽兮，犹可说也”表明男子即使陷入情感纠葛之中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借其在社会中的主导地位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，仍相对容易从中解脱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。他们对爱情往往较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为随意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，朝三暮四，在情感关系里拥有更多的选择权与主动权。②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之耽兮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，不可说也”，表明女子一旦陷入爱情，便全身心投入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，情感极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为专一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。而且女子的社会地位低下，她们在爱情中遭受背叛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，很难摆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脱困境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。③女主人公深切体会到了男女在爱情中的不平等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。她以自身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的惨痛经历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，向广大女性发出诚挚的呼告，希望她们能吸取教训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勿重蹈覆辙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。这不仅是女主人公个人的情感呐喊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，更是对当时社会的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有力批判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61d22f1c?pid=08bc0c2fc&amp;color=0,0,0&amp;vtp=1&amp;bt=1&amp;bbb=1&amp;hb=1"/>
          <p:cNvSpPr/>
          <p:nvPr/>
        </p:nvSpPr>
        <p:spPr>
          <a:xfrm>
            <a:off x="612648" y="468000"/>
            <a:ext cx="10963656" cy="5633085"/>
          </a:xfrm>
          <a:prstGeom prst="rect">
            <a:avLst/>
          </a:prstGeom>
          <a:noFill/>
        </p:spPr>
        <p:txBody>
          <a:bodyPr wrap="none" lIns="0" tIns="0" rIns="0" bIns="0" rtlCol="0" anchor="t"/>
          <a:lstStyle/>
          <a:p>
            <a:pPr algn="l" latinLnBrk="1">
              <a:lnSpc>
                <a:spcPts val="45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赏析古代诗歌中的诗句</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古人写诗讲究构思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往往一句诗就能奠定全诗的感情基调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全诗的思想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赏析诗句的表达效果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就是抓住诗歌中的关键句子进行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分析其在表情达意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升华主旨等方面的作用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赏析古代诗歌中的诗句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要注意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弄懂内容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细读全篇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弄懂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诗句的内容和所表达的情感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着眼全篇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结合诗句内容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分析诗句运用了哪些表达技巧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根据诗句的位置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表达技巧分析诗句在诗歌结构上所起的作用及其对突出主旨所起的作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这是鉴赏的重点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#2.1.2</a:t>
            </a:r>
            <a:endParaRPr lang="en-US" altLang="zh-CN" sz="2800"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7b2a8377?pid=028635590&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文言积累</a:t>
            </a:r>
            <a:endParaRPr lang="en-US" altLang="zh-CN" sz="3200" dirty="0"/>
          </a:p>
        </p:txBody>
      </p:sp>
      <p:sp>
        <p:nvSpPr>
          <p:cNvPr id="3" name="QO_6_BD.160_1#075cb04f0?pid=e7b2a8377&amp;color=0,0,0&amp;vtp=1&amp;bbb=1"/>
          <p:cNvSpPr/>
          <p:nvPr/>
        </p:nvSpPr>
        <p:spPr>
          <a:xfrm>
            <a:off x="612648" y="954024"/>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p:txBody>
      </p:sp>
      <p:sp>
        <p:nvSpPr>
          <p:cNvPr id="4" name="QB_7_BD.161_1#eae3c8b30?pid=075cb04f0&amp;color=0,0,0&amp;vtp=1&amp;bbb=1"/>
          <p:cNvSpPr/>
          <p:nvPr/>
        </p:nvSpPr>
        <p:spPr>
          <a:xfrm>
            <a:off x="612648" y="1602867"/>
            <a:ext cx="10963656" cy="24967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愆期(</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垝垣(</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将子(</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载笑载言(</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7_AN.162_1#eae3c8b30.bracket?pid=075cb04f0&amp;color=0,0,0&amp;vpa=86&amp;vtp=1&amp;bbb=1"/>
          <p:cNvSpPr/>
          <p:nvPr/>
        </p:nvSpPr>
        <p:spPr>
          <a:xfrm>
            <a:off x="1829467" y="1610487"/>
            <a:ext cx="9334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7" name="QB_7_AN.164_1#eae3c8b30.bracket?pid=075cb04f0&amp;color=0,0,0&amp;vpa=87&amp;vtp=1&amp;bbb=1"/>
          <p:cNvSpPr/>
          <p:nvPr/>
        </p:nvSpPr>
        <p:spPr>
          <a:xfrm>
            <a:off x="1753267" y="2258187"/>
            <a:ext cx="750888"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ɡuǐ</a:t>
            </a:r>
            <a:endParaRPr lang="en-US" altLang="zh-CN" sz="2800" dirty="0"/>
          </a:p>
        </p:txBody>
      </p:sp>
      <p:sp>
        <p:nvSpPr>
          <p:cNvPr id="9" name="QB_7_AN.166_1#eae3c8b30.bracket?pid=075cb04f0&amp;color=0,0,0&amp;vpa=88&amp;vtp=1&amp;bbb=1"/>
          <p:cNvSpPr/>
          <p:nvPr/>
        </p:nvSpPr>
        <p:spPr>
          <a:xfrm>
            <a:off x="1829467" y="2905887"/>
            <a:ext cx="11287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11" name="QB_7_AN.168_1#eae3c8b30.bracket?pid=075cb04f0&amp;color=0,0,0&amp;vpa=89&amp;vtp=1&amp;bbb=1"/>
          <p:cNvSpPr/>
          <p:nvPr/>
        </p:nvSpPr>
        <p:spPr>
          <a:xfrm>
            <a:off x="2489867" y="3532632"/>
            <a:ext cx="6937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i</a:t>
            </a:r>
            <a:endParaRPr lang="en-US" altLang="zh-CN" sz="2800" dirty="0"/>
          </a:p>
        </p:txBody>
      </p:sp>
      <p:sp>
        <p:nvSpPr>
          <p:cNvPr id="12" name="QB_7_BD.161_1#eae3c8b30?pid=075cb04f0&amp;color=0,0,0&amp;vtp=1&amp;bbb=1&amp;zzd= 1"/>
          <p:cNvSpPr/>
          <p:nvPr/>
        </p:nvSpPr>
        <p:spPr>
          <a:xfrm>
            <a:off x="1127030" y="2263267"/>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7_BD.161_1#eae3c8b30?pid=075cb04f0&amp;color=0,0,0&amp;vtp=1&amp;bbb=1&amp;zzd= 2"/>
          <p:cNvSpPr/>
          <p:nvPr/>
        </p:nvSpPr>
        <p:spPr>
          <a:xfrm>
            <a:off x="1127030" y="2910967"/>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7_BD.161_1#eae3c8b30?pid=075cb04f0&amp;color=0,0,0&amp;vtp=1&amp;bbb=1&amp;zzd= 3"/>
          <p:cNvSpPr/>
          <p:nvPr/>
        </p:nvSpPr>
        <p:spPr>
          <a:xfrm>
            <a:off x="1127030" y="3558667"/>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7_BD.161_1#eae3c8b30?pid=075cb04f0&amp;color=0,0,0&amp;vtp=1&amp;bbb=1&amp;zzd= 4"/>
          <p:cNvSpPr/>
          <p:nvPr/>
        </p:nvSpPr>
        <p:spPr>
          <a:xfrm>
            <a:off x="1127030" y="41250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1"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0172b612.fixed?pid=a08a8457e&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中华传统文化经典研习——诗的国度</a:t>
            </a:r>
            <a:endParaRPr lang="en-US" altLang="zh-CN" sz="4000" dirty="0"/>
          </a:p>
        </p:txBody>
      </p:sp>
      <p:sp>
        <p:nvSpPr>
          <p:cNvPr id="3" name="C_3#30172b612"/>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30172b612.fixed?pid=a08a8457e&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氓</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离骚（节选）</a:t>
            </a:r>
            <a:endParaRPr lang="en-US" altLang="zh-CN" sz="3200" dirty="0"/>
          </a:p>
        </p:txBody>
      </p:sp>
      <p:sp>
        <p:nvSpPr>
          <p:cNvPr id="5" name="C_3_BD#30172b612.fixed?pid=a08a8457e&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课时1</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氓</a:t>
            </a:r>
            <a:endParaRPr lang="en-US" altLang="zh-CN" sz="32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69_1#c227f6d14?pid=075cb04f0&amp;color=0,0,0&amp;mp=1&amp;vtp=1&amp;bt=1&amp;bbb=1"/>
          <p:cNvSpPr/>
          <p:nvPr/>
        </p:nvSpPr>
        <p:spPr>
          <a:xfrm>
            <a:off x="612648" y="466344"/>
            <a:ext cx="10963656" cy="31444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犹可说也(</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自我徂尔(</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⑦</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淇水汤汤(</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⑧</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渐车帷裳(</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⑨</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咥其笑矣(</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170_1#c227f6d14.bracket?pid=075cb04f0&amp;color=0,0,0&amp;mp=1&amp;vpa=90&amp;vtp=1&amp;bbb=1"/>
          <p:cNvSpPr/>
          <p:nvPr/>
        </p:nvSpPr>
        <p:spPr>
          <a:xfrm>
            <a:off x="2540667" y="473964"/>
            <a:ext cx="754063"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tuō</a:t>
            </a:r>
            <a:endParaRPr lang="en-US" altLang="zh-CN" sz="2800" dirty="0"/>
          </a:p>
        </p:txBody>
      </p:sp>
      <p:sp>
        <p:nvSpPr>
          <p:cNvPr id="5" name="QB_7_AN.172_1#c227f6d14.bracket?pid=075cb04f0&amp;color=0,0,0&amp;vpa=91&amp;vtp=1&amp;bbb=1"/>
          <p:cNvSpPr/>
          <p:nvPr/>
        </p:nvSpPr>
        <p:spPr>
          <a:xfrm>
            <a:off x="2527967" y="1121664"/>
            <a:ext cx="614363"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cú</a:t>
            </a:r>
            <a:endParaRPr lang="en-US" altLang="zh-CN" sz="2800" dirty="0"/>
          </a:p>
        </p:txBody>
      </p:sp>
      <p:sp>
        <p:nvSpPr>
          <p:cNvPr id="7" name="QB_7_AN.174_1#c227f6d14.bracket?pid=075cb04f0&amp;color=0,0,0&amp;vpa=92&amp;vtp=1&amp;bbb=1"/>
          <p:cNvSpPr/>
          <p:nvPr/>
        </p:nvSpPr>
        <p:spPr>
          <a:xfrm>
            <a:off x="2515267" y="1769364"/>
            <a:ext cx="11684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sh</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9" name="QB_7_AN.176_1#c227f6d14.bracket?pid=075cb04f0&amp;color=0,0,0&amp;vpa=93&amp;vtp=1&amp;bbb=1"/>
          <p:cNvSpPr/>
          <p:nvPr/>
        </p:nvSpPr>
        <p:spPr>
          <a:xfrm>
            <a:off x="2502567" y="2417064"/>
            <a:ext cx="85407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1" name="QB_7_AN.178_1#c227f6d14.bracket?pid=075cb04f0&amp;color=0,0,0&amp;vpa=94&amp;vtp=1&amp;bbb=1"/>
          <p:cNvSpPr/>
          <p:nvPr/>
        </p:nvSpPr>
        <p:spPr>
          <a:xfrm>
            <a:off x="2477167" y="3043809"/>
            <a:ext cx="534988" cy="558292"/>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xì</a:t>
            </a:r>
            <a:endParaRPr lang="en-US" altLang="zh-CN" sz="2800" dirty="0"/>
          </a:p>
        </p:txBody>
      </p:sp>
      <p:sp>
        <p:nvSpPr>
          <p:cNvPr id="12" name="QB_7_BD.169_1#c227f6d14?pid=075cb04f0&amp;color=0,0,0&amp;mp=1&amp;vtp=1&amp;bt=1&amp;bbb=1&amp;zzd= 1"/>
          <p:cNvSpPr/>
          <p:nvPr/>
        </p:nvSpPr>
        <p:spPr>
          <a:xfrm>
            <a:off x="1838230" y="11267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7_BD.169_1#c227f6d14?pid=075cb04f0&amp;color=0,0,0&amp;mp=1&amp;vtp=1&amp;bt=1&amp;bbb=1&amp;zzd= 2"/>
          <p:cNvSpPr/>
          <p:nvPr/>
        </p:nvSpPr>
        <p:spPr>
          <a:xfrm>
            <a:off x="1838230" y="17744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7_BD.169_1#c227f6d14?pid=075cb04f0&amp;color=0,0,0&amp;mp=1&amp;vtp=1&amp;bt=1&amp;bbb=1&amp;zzd= 3"/>
          <p:cNvSpPr/>
          <p:nvPr/>
        </p:nvSpPr>
        <p:spPr>
          <a:xfrm>
            <a:off x="1838230" y="24221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7_BD.169_1#c227f6d14?pid=075cb04f0&amp;color=0,0,0&amp;mp=1&amp;vtp=1&amp;bt=1&amp;bbb=1&amp;zzd= 4"/>
          <p:cNvSpPr/>
          <p:nvPr/>
        </p:nvSpPr>
        <p:spPr>
          <a:xfrm>
            <a:off x="1127030" y="30698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7_BD.169_1#c227f6d14?pid=075cb04f0&amp;color=0,0,0&amp;mp=1&amp;vtp=1&amp;bt=1&amp;bbb=1&amp;zzd= 5"/>
          <p:cNvSpPr/>
          <p:nvPr/>
        </p:nvSpPr>
        <p:spPr>
          <a:xfrm>
            <a:off x="1127030" y="363620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79_1#823911a9f?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请指出并解释通假字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180_1#113edaa9e?pid=823911a9f&amp;color=0,0,0&amp;vtp=1&amp;bbb=1"/>
          <p:cNvSpPr/>
          <p:nvPr/>
        </p:nvSpPr>
        <p:spPr>
          <a:xfrm>
            <a:off x="612648" y="1111318"/>
            <a:ext cx="10963656" cy="12013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无食桑葚</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dirty="0"/>
          </a:p>
        </p:txBody>
      </p:sp>
      <p:sp>
        <p:nvSpPr>
          <p:cNvPr id="4" name="QB_7_AN.181_1#113edaa9e.blank?pid=823911a9f&amp;color=0,0,0&amp;vpa=95&amp;vtp=1&amp;bbb=1"/>
          <p:cNvSpPr/>
          <p:nvPr/>
        </p:nvSpPr>
        <p:spPr>
          <a:xfrm>
            <a:off x="1511967" y="1707583"/>
            <a:ext cx="347027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“无”同“毋”，不要。</a:t>
            </a:r>
            <a:endParaRPr lang="en-US" altLang="zh-CN" sz="2800" dirty="0"/>
          </a:p>
        </p:txBody>
      </p:sp>
      <p:sp>
        <p:nvSpPr>
          <p:cNvPr id="5" name="QB_7_BD.182_1#ad804dc39?pid=823911a9f&amp;color=0,0,0&amp;vtp=1&amp;bbb=1"/>
          <p:cNvSpPr/>
          <p:nvPr/>
        </p:nvSpPr>
        <p:spPr>
          <a:xfrm>
            <a:off x="612648" y="2388303"/>
            <a:ext cx="10963656" cy="12013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犹可说也</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dirty="0"/>
          </a:p>
        </p:txBody>
      </p:sp>
      <p:sp>
        <p:nvSpPr>
          <p:cNvPr id="6" name="QB_7_AN.183_1#ad804dc39.blank?pid=823911a9f&amp;color=0,0,0&amp;vpa=96&amp;vtp=1&amp;bbb=1"/>
          <p:cNvSpPr/>
          <p:nvPr/>
        </p:nvSpPr>
        <p:spPr>
          <a:xfrm>
            <a:off x="1511967" y="2984568"/>
            <a:ext cx="45418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“说”同“脱”，摆脱、脱身。</a:t>
            </a:r>
            <a:endParaRPr lang="en-US" altLang="zh-CN" sz="2800" dirty="0"/>
          </a:p>
        </p:txBody>
      </p:sp>
      <p:sp>
        <p:nvSpPr>
          <p:cNvPr id="7" name="QB_7_BD.184_1#0920b7352?pid=823911a9f&amp;color=0,0,0&amp;vtp=1&amp;bbb=1"/>
          <p:cNvSpPr/>
          <p:nvPr/>
        </p:nvSpPr>
        <p:spPr>
          <a:xfrm>
            <a:off x="612648" y="3665288"/>
            <a:ext cx="10963656" cy="12013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隰则有泮</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800" dirty="0"/>
          </a:p>
        </p:txBody>
      </p:sp>
      <p:sp>
        <p:nvSpPr>
          <p:cNvPr id="8" name="QB_7_AN.185_1#0920b7352.blank?pid=823911a9f&amp;color=0,0,0&amp;vpa=97&amp;vtp=1&amp;bbb=1"/>
          <p:cNvSpPr/>
          <p:nvPr/>
        </p:nvSpPr>
        <p:spPr>
          <a:xfrm>
            <a:off x="1511967" y="4261553"/>
            <a:ext cx="382746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“泮”同“畔”，边、岸。</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86_1#915385cf7?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古今异义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请解释加点词语的古义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187_1#3e136f636?pid=915385cf7&amp;color=0,0,0&amp;vtp=1&amp;bbb=1"/>
          <p:cNvSpPr/>
          <p:nvPr/>
        </p:nvSpPr>
        <p:spPr>
          <a:xfrm>
            <a:off x="612648" y="1111318"/>
            <a:ext cx="10963656" cy="1863535"/>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至于顿丘</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古义：</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：表示达到某种程度；表示另提一事。</a:t>
            </a:r>
            <a:endParaRPr lang="en-US" altLang="zh-CN" sz="2800" dirty="0"/>
          </a:p>
        </p:txBody>
      </p:sp>
      <p:sp>
        <p:nvSpPr>
          <p:cNvPr id="4" name="QB_7_AN.188_1#3e136f636.blank?pid=915385cf7&amp;color=0,0,0&amp;vpa=98&amp;vtp=1&amp;bbb=1"/>
          <p:cNvSpPr/>
          <p:nvPr/>
        </p:nvSpPr>
        <p:spPr>
          <a:xfrm>
            <a:off x="1677067" y="1728538"/>
            <a:ext cx="70421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“至”，到，到达；“于”，介词，引出处所。</a:t>
            </a:r>
            <a:endParaRPr lang="en-US" altLang="zh-CN" sz="2800" dirty="0"/>
          </a:p>
        </p:txBody>
      </p:sp>
      <p:sp>
        <p:nvSpPr>
          <p:cNvPr id="5" name="QB_7_BD.189_1#0a3d66d51?pid=915385cf7&amp;color=0,0,0&amp;vtp=1&amp;bbb=1"/>
          <p:cNvSpPr/>
          <p:nvPr/>
        </p:nvSpPr>
        <p:spPr>
          <a:xfrm>
            <a:off x="612648" y="3036765"/>
            <a:ext cx="10963656" cy="1863535"/>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秋以为期</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古义：</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a:t>
            </a:r>
            <a:endParaRPr lang="en-US" altLang="zh-CN" sz="2800" dirty="0"/>
          </a:p>
        </p:txBody>
      </p:sp>
      <p:sp>
        <p:nvSpPr>
          <p:cNvPr id="6" name="QB_7_AN.190_1#0a3d66d51.blank?pid=915385cf7&amp;color=0,0,0&amp;vpa=99&amp;vtp=1&amp;bbb=1"/>
          <p:cNvSpPr/>
          <p:nvPr/>
        </p:nvSpPr>
        <p:spPr>
          <a:xfrm>
            <a:off x="1867567" y="3653985"/>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当作。</a:t>
            </a:r>
            <a:endParaRPr lang="en-US" altLang="zh-CN" sz="2800" dirty="0"/>
          </a:p>
        </p:txBody>
      </p:sp>
      <p:sp>
        <p:nvSpPr>
          <p:cNvPr id="7" name="QB_7_BD.187_1#3e136f636?pid=915385cf7&amp;color=0,0,0&amp;vtp=1&amp;bbb=1&amp;zzd= 1"/>
          <p:cNvSpPr/>
          <p:nvPr/>
        </p:nvSpPr>
        <p:spPr>
          <a:xfrm>
            <a:off x="1127030" y="1771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7_BD.187_1#3e136f636?pid=915385cf7&amp;color=0,0,0&amp;vtp=1&amp;bbb=1&amp;zzd= 1"/>
          <p:cNvSpPr/>
          <p:nvPr/>
        </p:nvSpPr>
        <p:spPr>
          <a:xfrm>
            <a:off x="1482630" y="1771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7_BD.189_1#0a3d66d51?pid=915385cf7&amp;color=0,0,0&amp;vtp=1&amp;bbb=1&amp;zzd= 1"/>
          <p:cNvSpPr/>
          <p:nvPr/>
        </p:nvSpPr>
        <p:spPr>
          <a:xfrm>
            <a:off x="1482630" y="369716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7_BD.189_1#0a3d66d51?pid=915385cf7&amp;color=0,0,0&amp;vtp=1&amp;bbb=1&amp;zzd= 1"/>
          <p:cNvSpPr/>
          <p:nvPr/>
        </p:nvSpPr>
        <p:spPr>
          <a:xfrm>
            <a:off x="1838230" y="369716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1_1#a05cc4ad5?pid=915385cf7&amp;color=0,0,0&amp;vtp=1&amp;bt=1&amp;bbb=1"/>
          <p:cNvSpPr/>
          <p:nvPr/>
        </p:nvSpPr>
        <p:spPr>
          <a:xfrm>
            <a:off x="612648" y="468000"/>
            <a:ext cx="10963656" cy="1863535"/>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三岁食贫</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古义：</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：表示年龄。</a:t>
            </a:r>
            <a:endParaRPr lang="en-US" altLang="zh-CN" sz="2800" dirty="0"/>
          </a:p>
        </p:txBody>
      </p:sp>
      <p:sp>
        <p:nvSpPr>
          <p:cNvPr id="3" name="QB_7_AN.192_1#a05cc4ad5.blank?pid=915385cf7&amp;color=0,0,0&amp;vpa=100&amp;vtp=1&amp;bbb=1"/>
          <p:cNvSpPr/>
          <p:nvPr/>
        </p:nvSpPr>
        <p:spPr>
          <a:xfrm>
            <a:off x="1867567" y="1085220"/>
            <a:ext cx="13303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多年。</a:t>
            </a:r>
            <a:endParaRPr lang="en-US" altLang="zh-CN" sz="2800" dirty="0"/>
          </a:p>
        </p:txBody>
      </p:sp>
      <p:sp>
        <p:nvSpPr>
          <p:cNvPr id="4" name="QB_7_BD.191_1#a05cc4ad5?pid=915385cf7&amp;color=0,0,0&amp;vtp=1&amp;bt=1&amp;bbb=1&amp;zzd= 1"/>
          <p:cNvSpPr/>
          <p:nvPr/>
        </p:nvSpPr>
        <p:spPr>
          <a:xfrm>
            <a:off x="1127030" y="11284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B_7_BD.191_1#a05cc4ad5?pid=915385cf7&amp;color=0,0,0&amp;vtp=1&amp;bt=1&amp;bbb=1&amp;zzd= 1"/>
          <p:cNvSpPr/>
          <p:nvPr/>
        </p:nvSpPr>
        <p:spPr>
          <a:xfrm>
            <a:off x="1482630" y="11284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93_1#f3ef79574?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一词多义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请解释加点词语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O_7_BD.194_1#c9c1cb3fd?pid=f3ef79574&amp;color=0,0,0&amp;vtp=1&amp;bbb=1"/>
          <p:cNvSpPr/>
          <p:nvPr/>
        </p:nvSpPr>
        <p:spPr>
          <a:xfrm>
            <a:off x="612648" y="1042865"/>
            <a:ext cx="10963656" cy="567817"/>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a:t>
            </a:r>
            <a:endParaRPr lang="en-US" altLang="zh-CN" sz="2800" dirty="0"/>
          </a:p>
        </p:txBody>
      </p:sp>
      <p:sp>
        <p:nvSpPr>
          <p:cNvPr id="4" name="QB_8_BD.195_1#d77b8e80a?pid=c9c1cb3fd&amp;color=0,0,0&amp;vtp=1&amp;bbb=1"/>
          <p:cNvSpPr/>
          <p:nvPr/>
        </p:nvSpPr>
        <p:spPr>
          <a:xfrm>
            <a:off x="612648" y="1687073"/>
            <a:ext cx="10963656" cy="24967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将子无怒(</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爷娘闻女来，出郭相扶将(</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王侯将相宁有种乎(</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上使外将兵(</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8_AN.196_1#d77b8e80a.bracket?pid=c9c1cb3fd&amp;color=0,0,0&amp;vpa=101&amp;vtp=1&amp;bbb=1"/>
          <p:cNvSpPr/>
          <p:nvPr/>
        </p:nvSpPr>
        <p:spPr>
          <a:xfrm>
            <a:off x="2527967" y="1694693"/>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动词，愿，请</a:t>
            </a:r>
            <a:endParaRPr lang="en-US" altLang="zh-CN" sz="2800" dirty="0"/>
          </a:p>
        </p:txBody>
      </p:sp>
      <p:sp>
        <p:nvSpPr>
          <p:cNvPr id="7" name="QB_8_AN.198_1#d77b8e80a.bracket?pid=c9c1cb3fd&amp;color=0,0,0&amp;vpa=102&amp;vtp=1&amp;bbb=1"/>
          <p:cNvSpPr/>
          <p:nvPr/>
        </p:nvSpPr>
        <p:spPr>
          <a:xfrm>
            <a:off x="5017166" y="234239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动词，扶持</a:t>
            </a:r>
            <a:endParaRPr lang="en-US" altLang="zh-CN" sz="2800" dirty="0"/>
          </a:p>
        </p:txBody>
      </p:sp>
      <p:sp>
        <p:nvSpPr>
          <p:cNvPr id="9" name="QB_8_AN.200_1#d77b8e80a.bracket?pid=c9c1cb3fd&amp;color=0,0,0&amp;vpa=103&amp;vtp=1&amp;bbb=1"/>
          <p:cNvSpPr/>
          <p:nvPr/>
        </p:nvSpPr>
        <p:spPr>
          <a:xfrm>
            <a:off x="3950366" y="299009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名词，将领</a:t>
            </a:r>
            <a:endParaRPr lang="en-US" altLang="zh-CN" sz="2800" dirty="0"/>
          </a:p>
        </p:txBody>
      </p:sp>
      <p:sp>
        <p:nvSpPr>
          <p:cNvPr id="11" name="QB_8_AN.202_1#d77b8e80a.bracket?pid=c9c1cb3fd&amp;color=0,0,0&amp;vpa=104&amp;vtp=1&amp;bbb=1"/>
          <p:cNvSpPr/>
          <p:nvPr/>
        </p:nvSpPr>
        <p:spPr>
          <a:xfrm>
            <a:off x="2883567" y="3616838"/>
            <a:ext cx="20447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动词，率领</a:t>
            </a:r>
            <a:endParaRPr lang="en-US" altLang="zh-CN" sz="2800" dirty="0"/>
          </a:p>
        </p:txBody>
      </p:sp>
      <p:sp>
        <p:nvSpPr>
          <p:cNvPr id="12" name="QB_8_BD.195_1#d77b8e80a?pid=c9c1cb3fd&amp;color=0,0,0&amp;vtp=1&amp;bbb=1&amp;zzd= 1"/>
          <p:cNvSpPr/>
          <p:nvPr/>
        </p:nvSpPr>
        <p:spPr>
          <a:xfrm>
            <a:off x="1127030" y="234747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8_BD.195_1#d77b8e80a?pid=c9c1cb3fd&amp;color=0,0,0&amp;vtp=1&amp;bbb=1&amp;zzd= 2"/>
          <p:cNvSpPr/>
          <p:nvPr/>
        </p:nvSpPr>
        <p:spPr>
          <a:xfrm>
            <a:off x="4683030" y="299517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8_BD.195_1#d77b8e80a?pid=c9c1cb3fd&amp;color=0,0,0&amp;vtp=1&amp;bbb=1&amp;zzd= 3"/>
          <p:cNvSpPr/>
          <p:nvPr/>
        </p:nvSpPr>
        <p:spPr>
          <a:xfrm>
            <a:off x="1838230" y="364287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8_BD.195_1#d77b8e80a?pid=c9c1cb3fd&amp;color=0,0,0&amp;vtp=1&amp;bbb=1&amp;zzd= 4"/>
          <p:cNvSpPr/>
          <p:nvPr/>
        </p:nvSpPr>
        <p:spPr>
          <a:xfrm>
            <a:off x="2193830" y="420923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1"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03_1#fa5d7d704?pid=f3ef79574&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载</a:t>
            </a:r>
            <a:endParaRPr lang="en-US" altLang="zh-CN" sz="2800" dirty="0"/>
          </a:p>
        </p:txBody>
      </p:sp>
      <p:sp>
        <p:nvSpPr>
          <p:cNvPr id="3" name="QB_8_BD.204_1#4778cf850?pid=fa5d7d704&amp;color=0,0,0&amp;vtp=1&amp;bbb=1"/>
          <p:cNvSpPr/>
          <p:nvPr/>
        </p:nvSpPr>
        <p:spPr>
          <a:xfrm>
            <a:off x="612648" y="1106683"/>
            <a:ext cx="10963656" cy="18490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载笑载言(</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怨声载道(</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千载谁堪伯仲间(</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8_AN.205_1#4778cf850.bracket?pid=fa5d7d704&amp;color=0,0,0&amp;vpa=105&amp;vtp=1&amp;bbb=1"/>
          <p:cNvSpPr/>
          <p:nvPr/>
        </p:nvSpPr>
        <p:spPr>
          <a:xfrm>
            <a:off x="2540667" y="1114303"/>
            <a:ext cx="70453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助词，用在句首或句中，起加强语气的作用</a:t>
            </a:r>
            <a:endParaRPr lang="en-US" altLang="zh-CN" sz="2800" dirty="0"/>
          </a:p>
        </p:txBody>
      </p:sp>
      <p:sp>
        <p:nvSpPr>
          <p:cNvPr id="6" name="QB_8_AN.207_1#4778cf850.bracket?pid=fa5d7d704&amp;color=0,0,0&amp;vpa=106&amp;vtp=1&amp;bbb=1"/>
          <p:cNvSpPr/>
          <p:nvPr/>
        </p:nvSpPr>
        <p:spPr>
          <a:xfrm>
            <a:off x="2527967" y="1762003"/>
            <a:ext cx="34734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动词，充满（道路）</a:t>
            </a:r>
            <a:endParaRPr lang="en-US" altLang="zh-CN" sz="2800" dirty="0"/>
          </a:p>
        </p:txBody>
      </p:sp>
      <p:sp>
        <p:nvSpPr>
          <p:cNvPr id="8" name="QB_8_AN.209_1#4778cf850.bracket?pid=fa5d7d704&amp;color=0,0,0&amp;vpa=107&amp;vtp=1&amp;bbb=1"/>
          <p:cNvSpPr/>
          <p:nvPr/>
        </p:nvSpPr>
        <p:spPr>
          <a:xfrm>
            <a:off x="3594766" y="2388748"/>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名词，年</a:t>
            </a:r>
            <a:endParaRPr lang="en-US" altLang="zh-CN" sz="2800" dirty="0"/>
          </a:p>
        </p:txBody>
      </p:sp>
      <p:sp>
        <p:nvSpPr>
          <p:cNvPr id="9" name="QB_8_BD.204_1#4778cf850?pid=fa5d7d704&amp;color=0,0,0&amp;vtp=1&amp;bbb=1&amp;zzd= 1"/>
          <p:cNvSpPr/>
          <p:nvPr/>
        </p:nvSpPr>
        <p:spPr>
          <a:xfrm>
            <a:off x="1127030" y="17670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8_BD.204_1#4778cf850?pid=fa5d7d704&amp;color=0,0,0&amp;vtp=1&amp;bbb=1&amp;zzd= 2"/>
          <p:cNvSpPr/>
          <p:nvPr/>
        </p:nvSpPr>
        <p:spPr>
          <a:xfrm>
            <a:off x="1838230" y="24147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8_BD.204_1#4778cf850?pid=fa5d7d704&amp;color=0,0,0&amp;vtp=1&amp;bbb=1&amp;zzd= 3"/>
          <p:cNvSpPr/>
          <p:nvPr/>
        </p:nvSpPr>
        <p:spPr>
          <a:xfrm>
            <a:off x="1482630" y="298114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10_1#c03216893?pid=f3ef79574&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a:t>
            </a:r>
            <a:endParaRPr lang="en-US" altLang="zh-CN" sz="2800" dirty="0"/>
          </a:p>
        </p:txBody>
      </p:sp>
      <p:sp>
        <p:nvSpPr>
          <p:cNvPr id="3" name="QB_8_BD.211_1#a0669bbd5?pid=c03216893&amp;color=0,0,0&amp;vtp=1&amp;bbb=1"/>
          <p:cNvSpPr/>
          <p:nvPr/>
        </p:nvSpPr>
        <p:spPr>
          <a:xfrm>
            <a:off x="612648" y="1106683"/>
            <a:ext cx="10963656" cy="18490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言既遂矣(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体无咎言(</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载笑载言(</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8_AN.212_1#a0669bbd5.bracket?pid=c03216893&amp;color=0,0,0&amp;vpa=108&amp;vtp=1&amp;bbb=1"/>
          <p:cNvSpPr/>
          <p:nvPr/>
        </p:nvSpPr>
        <p:spPr>
          <a:xfrm>
            <a:off x="2527967" y="1114303"/>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助词，无实义</a:t>
            </a:r>
            <a:endParaRPr lang="en-US" altLang="zh-CN" sz="2800" dirty="0"/>
          </a:p>
        </p:txBody>
      </p:sp>
      <p:sp>
        <p:nvSpPr>
          <p:cNvPr id="6" name="QB_8_AN.214_1#a0669bbd5.bracket?pid=c03216893&amp;color=0,0,0&amp;vpa=109&amp;vtp=1&amp;bbb=1"/>
          <p:cNvSpPr/>
          <p:nvPr/>
        </p:nvSpPr>
        <p:spPr>
          <a:xfrm>
            <a:off x="2527967" y="176200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名词，言辞</a:t>
            </a:r>
            <a:endParaRPr lang="en-US" altLang="zh-CN" sz="2800" dirty="0"/>
          </a:p>
        </p:txBody>
      </p:sp>
      <p:sp>
        <p:nvSpPr>
          <p:cNvPr id="8" name="QB_8_AN.216_1#a0669bbd5.bracket?pid=c03216893&amp;color=0,0,0&amp;vpa=110&amp;vtp=1&amp;bbb=1"/>
          <p:cNvSpPr/>
          <p:nvPr/>
        </p:nvSpPr>
        <p:spPr>
          <a:xfrm>
            <a:off x="2527967" y="2388748"/>
            <a:ext cx="20447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动词，说话</a:t>
            </a:r>
            <a:endParaRPr lang="en-US" altLang="zh-CN" sz="2800" dirty="0"/>
          </a:p>
        </p:txBody>
      </p:sp>
      <p:sp>
        <p:nvSpPr>
          <p:cNvPr id="9" name="QB_8_BD.211_1#a0669bbd5?pid=c03216893&amp;color=0,0,0&amp;vtp=1&amp;bbb=1&amp;zzd= 1"/>
          <p:cNvSpPr/>
          <p:nvPr/>
        </p:nvSpPr>
        <p:spPr>
          <a:xfrm>
            <a:off x="1127030" y="17670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8_BD.211_1#a0669bbd5?pid=c03216893&amp;color=0,0,0&amp;vtp=1&amp;bbb=1&amp;zzd= 2"/>
          <p:cNvSpPr/>
          <p:nvPr/>
        </p:nvSpPr>
        <p:spPr>
          <a:xfrm>
            <a:off x="2193830" y="24147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8_BD.211_1#a0669bbd5?pid=c03216893&amp;color=0,0,0&amp;vtp=1&amp;bbb=1&amp;zzd= 3"/>
          <p:cNvSpPr/>
          <p:nvPr/>
        </p:nvSpPr>
        <p:spPr>
          <a:xfrm>
            <a:off x="2193830" y="298114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17_1#13c679d6f?pid=f3ef79574&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a:t>
            </a:r>
            <a:endParaRPr lang="en-US" altLang="zh-CN" sz="2800" dirty="0"/>
          </a:p>
        </p:txBody>
      </p:sp>
      <p:sp>
        <p:nvSpPr>
          <p:cNvPr id="3" name="QB_8_BD.218_1#2f75aaea7?pid=13c679d6f&amp;color=0,0,0&amp;vtp=1&amp;bbb=1"/>
          <p:cNvSpPr/>
          <p:nvPr/>
        </p:nvSpPr>
        <p:spPr>
          <a:xfrm>
            <a:off x="612648" y="1106683"/>
            <a:ext cx="10963656" cy="24967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氓之蚩蚩(</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静言思之(</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于是废先王之道(</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牛何之(</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8_AN.219_1#2f75aaea7.bracket?pid=13c679d6f&amp;color=0,0,0&amp;vpa=111&amp;vtp=1&amp;bbb=1"/>
          <p:cNvSpPr/>
          <p:nvPr/>
        </p:nvSpPr>
        <p:spPr>
          <a:xfrm>
            <a:off x="2540667" y="1114303"/>
            <a:ext cx="7759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助词，用于主语和谓语之间，取消句子的独立性</a:t>
            </a:r>
            <a:endParaRPr lang="en-US" altLang="zh-CN" sz="2800" dirty="0"/>
          </a:p>
        </p:txBody>
      </p:sp>
      <p:sp>
        <p:nvSpPr>
          <p:cNvPr id="6" name="QB_8_AN.221_1#2f75aaea7.bracket?pid=13c679d6f&amp;color=0,0,0&amp;vpa=112&amp;vtp=1&amp;bbb=1"/>
          <p:cNvSpPr/>
          <p:nvPr/>
        </p:nvSpPr>
        <p:spPr>
          <a:xfrm>
            <a:off x="2527967" y="1762003"/>
            <a:ext cx="4187825"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代词，指自己不幸的遭遇</a:t>
            </a:r>
            <a:endParaRPr lang="en-US" altLang="zh-CN" sz="2800" dirty="0"/>
          </a:p>
        </p:txBody>
      </p:sp>
      <p:sp>
        <p:nvSpPr>
          <p:cNvPr id="8" name="QB_8_AN.223_1#2f75aaea7.bracket?pid=13c679d6f&amp;color=0,0,0&amp;vpa=113&amp;vtp=1&amp;bbb=1"/>
          <p:cNvSpPr/>
          <p:nvPr/>
        </p:nvSpPr>
        <p:spPr>
          <a:xfrm>
            <a:off x="3594766" y="2409703"/>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助词，的</a:t>
            </a:r>
            <a:endParaRPr lang="en-US" altLang="zh-CN" sz="2800" dirty="0"/>
          </a:p>
        </p:txBody>
      </p:sp>
      <p:sp>
        <p:nvSpPr>
          <p:cNvPr id="10" name="QB_8_AN.225_1#2f75aaea7.bracket?pid=13c679d6f&amp;color=0,0,0&amp;vpa=114&amp;vtp=1&amp;bbb=1"/>
          <p:cNvSpPr/>
          <p:nvPr/>
        </p:nvSpPr>
        <p:spPr>
          <a:xfrm>
            <a:off x="2172367" y="3036448"/>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动词，往</a:t>
            </a:r>
            <a:endParaRPr lang="en-US" altLang="zh-CN" sz="2800" dirty="0"/>
          </a:p>
        </p:txBody>
      </p:sp>
      <p:sp>
        <p:nvSpPr>
          <p:cNvPr id="11" name="QB_8_BD.218_1#2f75aaea7?pid=13c679d6f&amp;color=0,0,0&amp;vtp=1&amp;bbb=1&amp;zzd= 1"/>
          <p:cNvSpPr/>
          <p:nvPr/>
        </p:nvSpPr>
        <p:spPr>
          <a:xfrm>
            <a:off x="1482630" y="17670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8_BD.218_1#2f75aaea7?pid=13c679d6f&amp;color=0,0,0&amp;vtp=1&amp;bbb=1&amp;zzd= 2"/>
          <p:cNvSpPr/>
          <p:nvPr/>
        </p:nvSpPr>
        <p:spPr>
          <a:xfrm>
            <a:off x="2193830" y="24147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8_BD.218_1#2f75aaea7?pid=13c679d6f&amp;color=0,0,0&amp;vtp=1&amp;bbb=1&amp;zzd= 3"/>
          <p:cNvSpPr/>
          <p:nvPr/>
        </p:nvSpPr>
        <p:spPr>
          <a:xfrm>
            <a:off x="2905030" y="30624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8_BD.218_1#2f75aaea7?pid=13c679d6f&amp;color=0,0,0&amp;vtp=1&amp;bbb=1&amp;zzd= 4"/>
          <p:cNvSpPr/>
          <p:nvPr/>
        </p:nvSpPr>
        <p:spPr>
          <a:xfrm>
            <a:off x="1838230" y="362884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26_1#ebf418f8e?pid=f3ef79574&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2800" dirty="0"/>
          </a:p>
        </p:txBody>
      </p:sp>
      <p:sp>
        <p:nvSpPr>
          <p:cNvPr id="3" name="QB_8_BD.227_1#54056574f?pid=ebf418f8e&amp;color=0,0,0&amp;vtp=1&amp;bbb=1"/>
          <p:cNvSpPr/>
          <p:nvPr/>
        </p:nvSpPr>
        <p:spPr>
          <a:xfrm>
            <a:off x="612648" y="1106683"/>
            <a:ext cx="10963656" cy="37921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秋以为期(</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以望复关(</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以尔车来(</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以其无礼于晋(</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固以怪之矣(</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毋吾以也(</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8_AN.228_1#54056574f.bracket?pid=ebf418f8e&amp;color=0,0,0&amp;vpa=115&amp;vtp=1&amp;bbb=1"/>
          <p:cNvSpPr/>
          <p:nvPr/>
        </p:nvSpPr>
        <p:spPr>
          <a:xfrm>
            <a:off x="2527967" y="1114303"/>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介词，把</a:t>
            </a:r>
            <a:endParaRPr lang="en-US" altLang="zh-CN" sz="2800" dirty="0"/>
          </a:p>
        </p:txBody>
      </p:sp>
      <p:sp>
        <p:nvSpPr>
          <p:cNvPr id="6" name="QB_8_AN.230_1#54056574f.bracket?pid=ebf418f8e&amp;color=0,0,0&amp;vpa=116&amp;vtp=1&amp;bbb=1"/>
          <p:cNvSpPr/>
          <p:nvPr/>
        </p:nvSpPr>
        <p:spPr>
          <a:xfrm>
            <a:off x="2527967" y="1762003"/>
            <a:ext cx="311626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连词，表目的，来</a:t>
            </a:r>
            <a:endParaRPr lang="en-US" altLang="zh-CN" sz="2800" dirty="0"/>
          </a:p>
        </p:txBody>
      </p:sp>
      <p:sp>
        <p:nvSpPr>
          <p:cNvPr id="8" name="QB_8_AN.232_1#54056574f.bracket?pid=ebf418f8e&amp;color=0,0,0&amp;vpa=117&amp;vtp=1&amp;bbb=1"/>
          <p:cNvSpPr/>
          <p:nvPr/>
        </p:nvSpPr>
        <p:spPr>
          <a:xfrm>
            <a:off x="2527967" y="2409703"/>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介词，用</a:t>
            </a:r>
            <a:endParaRPr lang="en-US" altLang="zh-CN" sz="2800" dirty="0"/>
          </a:p>
        </p:txBody>
      </p:sp>
      <p:sp>
        <p:nvSpPr>
          <p:cNvPr id="10" name="QB_8_AN.234_1#54056574f.bracket?pid=ebf418f8e&amp;color=0,0,0&amp;vpa=118&amp;vtp=1&amp;bbb=1"/>
          <p:cNvSpPr/>
          <p:nvPr/>
        </p:nvSpPr>
        <p:spPr>
          <a:xfrm>
            <a:off x="3239166" y="3057403"/>
            <a:ext cx="20447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介词，因为</a:t>
            </a:r>
            <a:endParaRPr lang="en-US" altLang="zh-CN" sz="2800" dirty="0"/>
          </a:p>
        </p:txBody>
      </p:sp>
      <p:sp>
        <p:nvSpPr>
          <p:cNvPr id="12" name="QB_8_AN.236_1#54056574f.bracket?pid=ebf418f8e&amp;color=0,0,0&amp;vpa=119&amp;vtp=1&amp;bbb=1"/>
          <p:cNvSpPr/>
          <p:nvPr/>
        </p:nvSpPr>
        <p:spPr>
          <a:xfrm>
            <a:off x="2883567" y="3705103"/>
            <a:ext cx="240030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同“已”，已经</a:t>
            </a:r>
            <a:endParaRPr lang="en-US" altLang="zh-CN" sz="2800" dirty="0"/>
          </a:p>
        </p:txBody>
      </p:sp>
      <p:sp>
        <p:nvSpPr>
          <p:cNvPr id="14" name="QB_8_AN.238_1#54056574f.bracket?pid=ebf418f8e&amp;color=0,0,0&amp;vpa=120&amp;vtp=1&amp;bbb=1"/>
          <p:cNvSpPr/>
          <p:nvPr/>
        </p:nvSpPr>
        <p:spPr>
          <a:xfrm>
            <a:off x="2527967" y="4331848"/>
            <a:ext cx="20431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同“已”，止</a:t>
            </a:r>
            <a:endParaRPr lang="en-US" altLang="zh-CN" sz="2800" dirty="0"/>
          </a:p>
        </p:txBody>
      </p:sp>
      <p:sp>
        <p:nvSpPr>
          <p:cNvPr id="15" name="QB_8_BD.227_1#54056574f?pid=ebf418f8e&amp;color=0,0,0&amp;vtp=1&amp;bbb=1&amp;zzd= 1"/>
          <p:cNvSpPr/>
          <p:nvPr/>
        </p:nvSpPr>
        <p:spPr>
          <a:xfrm>
            <a:off x="1482630" y="17670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8_BD.227_1#54056574f?pid=ebf418f8e&amp;color=0,0,0&amp;vtp=1&amp;bbb=1&amp;zzd= 2"/>
          <p:cNvSpPr/>
          <p:nvPr/>
        </p:nvSpPr>
        <p:spPr>
          <a:xfrm>
            <a:off x="1127030" y="24147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8_BD.227_1#54056574f?pid=ebf418f8e&amp;color=0,0,0&amp;vtp=1&amp;bbb=1&amp;zzd= 3"/>
          <p:cNvSpPr/>
          <p:nvPr/>
        </p:nvSpPr>
        <p:spPr>
          <a:xfrm>
            <a:off x="1127030" y="30624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8_BD.227_1#54056574f?pid=ebf418f8e&amp;color=0,0,0&amp;vtp=1&amp;bbb=1&amp;zzd= 4"/>
          <p:cNvSpPr/>
          <p:nvPr/>
        </p:nvSpPr>
        <p:spPr>
          <a:xfrm>
            <a:off x="1127030" y="37101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8_BD.227_1#54056574f?pid=ebf418f8e&amp;color=0,0,0&amp;vtp=1&amp;bbb=1&amp;zzd= 5"/>
          <p:cNvSpPr/>
          <p:nvPr/>
        </p:nvSpPr>
        <p:spPr>
          <a:xfrm>
            <a:off x="1482630" y="43578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B_8_BD.227_1#54056574f?pid=ebf418f8e&amp;color=0,0,0&amp;vtp=1&amp;bbb=1&amp;zzd= 6"/>
          <p:cNvSpPr/>
          <p:nvPr/>
        </p:nvSpPr>
        <p:spPr>
          <a:xfrm>
            <a:off x="1838230" y="492424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39_1#e35b0ec8a?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词类活用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请指出加点词语的活用类型并解释词语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240_1#7899e52a2?pid=e35b0ec8a&amp;color=0,0,0&amp;vtp=1&amp;bbb=1"/>
          <p:cNvSpPr/>
          <p:nvPr/>
        </p:nvSpPr>
        <p:spPr>
          <a:xfrm>
            <a:off x="612648" y="1111318"/>
            <a:ext cx="10963656" cy="12013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夙兴夜寐</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sz="2800" dirty="0"/>
          </a:p>
        </p:txBody>
      </p:sp>
      <p:sp>
        <p:nvSpPr>
          <p:cNvPr id="4" name="QB_7_AN.241_1#7899e52a2.blank?pid=e35b0ec8a&amp;color=0,0,0&amp;vpa=121&amp;vtp=1&amp;bbb=1"/>
          <p:cNvSpPr/>
          <p:nvPr/>
        </p:nvSpPr>
        <p:spPr>
          <a:xfrm>
            <a:off x="1499267" y="1707583"/>
            <a:ext cx="883126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夙，名词作状语，在早晨；夜，名词作状语，在夜晚。</a:t>
            </a:r>
            <a:endParaRPr lang="en-US" altLang="zh-CN" sz="2800" dirty="0"/>
          </a:p>
        </p:txBody>
      </p:sp>
      <p:sp>
        <p:nvSpPr>
          <p:cNvPr id="5" name="QB_7_BD.242_1#8af46f4db?pid=e35b0ec8a&amp;color=0,0,0&amp;vtp=1&amp;bbb=1"/>
          <p:cNvSpPr/>
          <p:nvPr/>
        </p:nvSpPr>
        <p:spPr>
          <a:xfrm>
            <a:off x="612648" y="2388303"/>
            <a:ext cx="10963656" cy="12013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其黄而陨</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800" dirty="0"/>
          </a:p>
        </p:txBody>
      </p:sp>
      <p:sp>
        <p:nvSpPr>
          <p:cNvPr id="6" name="QB_7_AN.243_1#8af46f4db.blank?pid=e35b0ec8a&amp;color=0,0,0&amp;vpa=122&amp;vtp=1&amp;bbb=1"/>
          <p:cNvSpPr/>
          <p:nvPr/>
        </p:nvSpPr>
        <p:spPr>
          <a:xfrm>
            <a:off x="1511967" y="2984568"/>
            <a:ext cx="38306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形容词作动词，变黄。</a:t>
            </a:r>
            <a:endParaRPr lang="en-US" altLang="zh-CN" sz="2800" dirty="0"/>
          </a:p>
        </p:txBody>
      </p:sp>
      <p:sp>
        <p:nvSpPr>
          <p:cNvPr id="7" name="QB_7_BD.240_1#7899e52a2?pid=e35b0ec8a&amp;color=0,0,0&amp;vtp=1&amp;bbb=1&amp;zzd= 1"/>
          <p:cNvSpPr/>
          <p:nvPr/>
        </p:nvSpPr>
        <p:spPr>
          <a:xfrm>
            <a:off x="1127030" y="1771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7_BD.240_1#7899e52a2?pid=e35b0ec8a&amp;color=0,0,0&amp;vtp=1&amp;bbb=1&amp;zzd= 1"/>
          <p:cNvSpPr/>
          <p:nvPr/>
        </p:nvSpPr>
        <p:spPr>
          <a:xfrm>
            <a:off x="1838230" y="1771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7_BD.242_1#8af46f4db?pid=e35b0ec8a&amp;color=0,0,0&amp;vtp=1&amp;bbb=1&amp;zzd= 1"/>
          <p:cNvSpPr/>
          <p:nvPr/>
        </p:nvSpPr>
        <p:spPr>
          <a:xfrm>
            <a:off x="1482630" y="304870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af119f50d?lid=af119f50d&amp;cid=af119f50d&amp;tib=255,255,255&amp;vtp=1" descr="preencoded.png">
            <a:hlinkClick r:id="rId1" action="ppaction://hlinksldjump"/>
          </p:cNvPr>
          <p:cNvPicPr>
            <a:picLocks noChangeAspect="1"/>
          </p:cNvPicPr>
          <p:nvPr/>
        </p:nvPicPr>
        <p:blipFill>
          <a:blip r:embed="rId2"/>
          <a:stretch>
            <a:fillRect/>
          </a:stretch>
        </p:blipFill>
        <p:spPr>
          <a:xfrm>
            <a:off x="3236976" y="2487168"/>
            <a:ext cx="429768" cy="429768"/>
          </a:xfrm>
          <a:prstGeom prst="rect">
            <a:avLst/>
          </a:prstGeom>
        </p:spPr>
      </p:pic>
      <p:sp>
        <p:nvSpPr>
          <p:cNvPr id="3" name="C_1#目录1:af119f50d?lid=af119f50d&amp;cid=af119f50d&amp;vtp=1&amp;bt=1&amp;bbb=1">
            <a:hlinkClick r:id="rId1" action="ppaction://hlinksldjump"/>
          </p:cNvPr>
          <p:cNvSpPr/>
          <p:nvPr/>
        </p:nvSpPr>
        <p:spPr>
          <a:xfrm>
            <a:off x="3776472" y="2432304"/>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af119f50d?lid=028635590&amp;cid=028635590&amp;tib=255,255,255&amp;vtp=1" descr="preencoded.png">
            <a:hlinkClick r:id="rId3" action="ppaction://hlinksldjump"/>
          </p:cNvPr>
          <p:cNvPicPr>
            <a:picLocks noChangeAspect="1"/>
          </p:cNvPicPr>
          <p:nvPr/>
        </p:nvPicPr>
        <p:blipFill>
          <a:blip r:embed="rId2"/>
          <a:stretch>
            <a:fillRect/>
          </a:stretch>
        </p:blipFill>
        <p:spPr>
          <a:xfrm>
            <a:off x="3236976" y="3383280"/>
            <a:ext cx="429768" cy="429768"/>
          </a:xfrm>
          <a:prstGeom prst="rect">
            <a:avLst/>
          </a:prstGeom>
        </p:spPr>
      </p:pic>
      <p:sp>
        <p:nvSpPr>
          <p:cNvPr id="5" name="C_1#目录1:af119f50d?lid=028635590&amp;cid=028635590&amp;vtp=1&amp;bbb=1">
            <a:hlinkClick r:id="rId3" action="ppaction://hlinksldjump"/>
          </p:cNvPr>
          <p:cNvSpPr/>
          <p:nvPr/>
        </p:nvSpPr>
        <p:spPr>
          <a:xfrm>
            <a:off x="3776472" y="3328416"/>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44_1#5b9ce566d?pid=e35b0ec8a&amp;color=0,0,0&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三岁食贫</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dirty="0"/>
          </a:p>
        </p:txBody>
      </p:sp>
      <p:sp>
        <p:nvSpPr>
          <p:cNvPr id="3" name="QB_7_AN.245_1#5b9ce566d.blank?pid=e35b0ec8a&amp;color=0,0,0&amp;vpa=123&amp;vtp=1&amp;bbb=1"/>
          <p:cNvSpPr/>
          <p:nvPr/>
        </p:nvSpPr>
        <p:spPr>
          <a:xfrm>
            <a:off x="1511967" y="1064265"/>
            <a:ext cx="490220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形容词作名词，贫苦的生活。</a:t>
            </a:r>
            <a:endParaRPr lang="en-US" altLang="zh-CN" sz="2800" dirty="0"/>
          </a:p>
        </p:txBody>
      </p:sp>
      <p:sp>
        <p:nvSpPr>
          <p:cNvPr id="4" name="QB_7_BD.246_1#f38a19d91?pid=e35b0ec8a&amp;color=0,0,0&amp;vtp=1&amp;bbb=1"/>
          <p:cNvSpPr/>
          <p:nvPr/>
        </p:nvSpPr>
        <p:spPr>
          <a:xfrm>
            <a:off x="612648" y="1744413"/>
            <a:ext cx="10963656" cy="12013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二三其德</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dirty="0"/>
          </a:p>
        </p:txBody>
      </p:sp>
      <p:sp>
        <p:nvSpPr>
          <p:cNvPr id="5" name="QB_7_AN.247_1#f38a19d91.blank?pid=e35b0ec8a&amp;color=0,0,0&amp;vpa=124&amp;vtp=1&amp;bbb=1"/>
          <p:cNvSpPr/>
          <p:nvPr/>
        </p:nvSpPr>
        <p:spPr>
          <a:xfrm>
            <a:off x="1499267" y="2340678"/>
            <a:ext cx="6330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数词作动词，反复无常，感情不专一。</a:t>
            </a:r>
            <a:endParaRPr lang="en-US" altLang="zh-CN" sz="2800" dirty="0"/>
          </a:p>
        </p:txBody>
      </p:sp>
      <p:sp>
        <p:nvSpPr>
          <p:cNvPr id="6" name="QB_7_BD.244_1#5b9ce566d?pid=e35b0ec8a&amp;color=0,0,0&amp;vtp=1&amp;bt=1&amp;bbb=1&amp;zzd= 1"/>
          <p:cNvSpPr/>
          <p:nvPr/>
        </p:nvSpPr>
        <p:spPr>
          <a:xfrm>
            <a:off x="2193830" y="11284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7_BD.246_1#f38a19d91?pid=e35b0ec8a&amp;color=0,0,0&amp;vtp=1&amp;bbb=1&amp;zzd= 1"/>
          <p:cNvSpPr/>
          <p:nvPr/>
        </p:nvSpPr>
        <p:spPr>
          <a:xfrm>
            <a:off x="1127030" y="24048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7_BD.246_1#f38a19d91?pid=e35b0ec8a&amp;color=0,0,0&amp;vtp=1&amp;bbb=1&amp;zzd= 1"/>
          <p:cNvSpPr/>
          <p:nvPr/>
        </p:nvSpPr>
        <p:spPr>
          <a:xfrm>
            <a:off x="1482630" y="24048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48_1#4b0fc42ef?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文言句式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请指出并解释句式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再翻译句子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249_1#f557c424d?pid=4b0fc42ef&amp;color=0,0,0&amp;vtp=1&amp;bbb=1&amp;hb=1"/>
          <p:cNvSpPr/>
          <p:nvPr/>
        </p:nvSpPr>
        <p:spPr>
          <a:xfrm>
            <a:off x="612648" y="1111318"/>
            <a:ext cx="10963656" cy="24967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匪来贸丝，来即我谋。</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句式：</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dirty="0"/>
          </a:p>
        </p:txBody>
      </p:sp>
      <p:sp>
        <p:nvSpPr>
          <p:cNvPr id="4" name="QB_7_AN.250_1#f557c424d.blank?pid=4b0fc42ef&amp;color=0,0,0&amp;vpa=125&amp;vtp=1&amp;bbb=1"/>
          <p:cNvSpPr/>
          <p:nvPr/>
        </p:nvSpPr>
        <p:spPr>
          <a:xfrm>
            <a:off x="1867567" y="1728538"/>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判断句。</a:t>
            </a:r>
            <a:endParaRPr lang="en-US" altLang="zh-CN" sz="2800" dirty="0"/>
          </a:p>
        </p:txBody>
      </p:sp>
      <p:sp>
        <p:nvSpPr>
          <p:cNvPr id="5" name="QB_7_AN.251_1#f557c424d.blank?pid=4b0fc42ef&amp;color=0,0,0&amp;vpa=126&amp;vtp=1&amp;bbb=1&amp;hb=1"/>
          <p:cNvSpPr/>
          <p:nvPr/>
        </p:nvSpPr>
        <p:spPr>
          <a:xfrm>
            <a:off x="612648" y="2376238"/>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其实他）不是真的来换丝，（而是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）到我这里来商量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婚事）。</a:t>
            </a:r>
            <a:endParaRPr lang="en-US" altLang="zh-CN" sz="2800" dirty="0"/>
          </a:p>
        </p:txBody>
      </p:sp>
      <p:sp>
        <p:nvSpPr>
          <p:cNvPr id="6" name="QB_7_BD.252_1#9d863fa49?pid=4b0fc42ef&amp;color=0,0,0&amp;vtp=1&amp;bbb=1"/>
          <p:cNvSpPr/>
          <p:nvPr/>
        </p:nvSpPr>
        <p:spPr>
          <a:xfrm>
            <a:off x="612648" y="3676718"/>
            <a:ext cx="10963656" cy="18490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将子无怒，秋以为期。</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句式：</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800" dirty="0"/>
          </a:p>
        </p:txBody>
      </p:sp>
      <p:sp>
        <p:nvSpPr>
          <p:cNvPr id="7" name="QB_7_AN.253_1#9d863fa49.blank?pid=4b0fc42ef&amp;color=0,0,0&amp;vpa=127&amp;vtp=1&amp;bbb=1"/>
          <p:cNvSpPr/>
          <p:nvPr/>
        </p:nvSpPr>
        <p:spPr>
          <a:xfrm>
            <a:off x="1854867" y="4293938"/>
            <a:ext cx="66865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宾语前置句，正常语序应为“以秋为期”。</a:t>
            </a:r>
            <a:endParaRPr lang="en-US" altLang="zh-CN" sz="2800" dirty="0"/>
          </a:p>
        </p:txBody>
      </p:sp>
      <p:sp>
        <p:nvSpPr>
          <p:cNvPr id="8" name="QB_7_AN.254_1#9d863fa49.blank?pid=4b0fc42ef&amp;color=0,0,0&amp;vpa=128&amp;vtp=1&amp;bbb=1"/>
          <p:cNvSpPr/>
          <p:nvPr/>
        </p:nvSpPr>
        <p:spPr>
          <a:xfrm>
            <a:off x="1854867" y="4920683"/>
            <a:ext cx="7402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请你不要生气，就把秋天当作我们的婚期吧。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wipe(left)">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wipe(left)">
                                      <p:cBhvr>
                                        <p:cTn id="34" dur="500"/>
                                        <p:tgtEl>
                                          <p:spTgt spid="8">
                                            <p:bg/>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wipe(left)">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55_1#0ca6dcbea?pid=4b0fc42ef&amp;color=0,0,0&amp;vtp=1&amp;bt=1&amp;bbb=1"/>
          <p:cNvSpPr/>
          <p:nvPr/>
        </p:nvSpPr>
        <p:spPr>
          <a:xfrm>
            <a:off x="612648" y="468000"/>
            <a:ext cx="10963656" cy="18490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士也罔极，二三其德。</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句式：</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dirty="0"/>
          </a:p>
        </p:txBody>
      </p:sp>
      <p:sp>
        <p:nvSpPr>
          <p:cNvPr id="3" name="QB_7_AN.256_1#0ca6dcbea.blank?pid=4b0fc42ef&amp;color=0,0,0&amp;vpa=129&amp;vtp=1&amp;bbb=1"/>
          <p:cNvSpPr/>
          <p:nvPr/>
        </p:nvSpPr>
        <p:spPr>
          <a:xfrm>
            <a:off x="1854867" y="1085220"/>
            <a:ext cx="66865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主谓倒装句，正常语序应为“其德二三”。</a:t>
            </a:r>
            <a:endParaRPr lang="en-US" altLang="zh-CN" sz="2800" dirty="0"/>
          </a:p>
        </p:txBody>
      </p:sp>
      <p:sp>
        <p:nvSpPr>
          <p:cNvPr id="4" name="QB_7_AN.257_1#0ca6dcbea.blank?pid=4b0fc42ef&amp;color=0,0,0&amp;vpa=130&amp;vtp=1&amp;bbb=1"/>
          <p:cNvSpPr/>
          <p:nvPr/>
        </p:nvSpPr>
        <p:spPr>
          <a:xfrm>
            <a:off x="1867567" y="1711965"/>
            <a:ext cx="45450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男子没有定准，负德变心。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f7e573b6?pid=e7b2a8377&amp;color=0,0,0&amp;vtp=1&amp;bt=1&amp;bbb=1&amp;hb=1"/>
          <p:cNvSpPr/>
          <p:nvPr/>
        </p:nvSpPr>
        <p:spPr>
          <a:xfrm>
            <a:off x="612648" y="468000"/>
            <a:ext cx="10963656" cy="314445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主谓倒装句的两种情况</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现代汉语中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谓语一般放在主语之后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但古汉语中为了强调谓语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有时会将谓语放在主语之前或将它放在句首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这样就形成了主谓倒装句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这种主谓倒装的句式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通常出现在感叹句或疑问句中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f7e573b6?pid=e7b2a8377&amp;color=0,0,0&amp;vtp=1&amp;bt=1&amp;bbb=1&amp;hb=1"/>
          <p:cNvSpPr/>
          <p:nvPr/>
        </p:nvSpPr>
        <p:spPr>
          <a:xfrm>
            <a:off x="612648" y="468000"/>
            <a:ext cx="10963656" cy="31444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出现在感叹句中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根据语境的需要先说谓语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以强调谓语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补出主语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加强感叹语气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贤哉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十二章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正常语序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贤哉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译文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颜回多么有修养呀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f7e573b6?pid=e7b2a8377&amp;color=0,0,0&amp;vtp=1&amp;bt=1&amp;bbb=1&amp;hb=1"/>
          <p:cNvSpPr/>
          <p:nvPr/>
        </p:nvSpPr>
        <p:spPr>
          <a:xfrm>
            <a:off x="612648" y="468000"/>
            <a:ext cx="10963656" cy="31444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出现在疑问句中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根据语境的需要先说谓语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以突出谓语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补出主语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加强疑问语气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谁为大王为此计者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鸿门宴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正常语序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为大王为此计者谁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译文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给大王出这条计策的人是谁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8_1#117614fac?pid=e7b2a8377&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在横线上填写恰当的课内成语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259_1#c8b510299?pid=117614fac&amp;color=0,0,0&amp;vtp=1&amp;bbb=1"/>
          <p:cNvSpPr/>
          <p:nvPr/>
        </p:nvSpPr>
        <p:spPr>
          <a:xfrm>
            <a:off x="612648" y="1111318"/>
            <a:ext cx="10963656" cy="18490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：负德变心。</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：早起晚睡，形容勤劳。</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：誓言诚恳可信。</a:t>
            </a:r>
            <a:endParaRPr lang="en-US" altLang="zh-CN" sz="2800" dirty="0"/>
          </a:p>
        </p:txBody>
      </p:sp>
      <p:sp>
        <p:nvSpPr>
          <p:cNvPr id="4" name="QB_7_AN.260_1#c8b510299.blank?pid=117614fac&amp;color=0,0,0&amp;vpa=131&amp;vtp=1&amp;bbb=1"/>
          <p:cNvSpPr/>
          <p:nvPr/>
        </p:nvSpPr>
        <p:spPr>
          <a:xfrm>
            <a:off x="978566" y="1080838"/>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二三其德</a:t>
            </a:r>
            <a:endParaRPr lang="en-US" altLang="zh-CN" sz="2800" dirty="0"/>
          </a:p>
        </p:txBody>
      </p:sp>
      <p:sp>
        <p:nvSpPr>
          <p:cNvPr id="6" name="QB_7_AN.262_1#c8b510299.blank?pid=117614fac&amp;color=0,0,0&amp;vpa=132&amp;vtp=1&amp;bbb=1"/>
          <p:cNvSpPr/>
          <p:nvPr/>
        </p:nvSpPr>
        <p:spPr>
          <a:xfrm>
            <a:off x="978566" y="1728538"/>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夙兴夜寐</a:t>
            </a:r>
            <a:endParaRPr lang="en-US" altLang="zh-CN" sz="2800" dirty="0"/>
          </a:p>
        </p:txBody>
      </p:sp>
      <p:sp>
        <p:nvSpPr>
          <p:cNvPr id="8" name="QB_7_AN.264_1#c8b510299.blank?pid=117614fac&amp;color=0,0,0&amp;vpa=133&amp;vtp=1&amp;bbb=1"/>
          <p:cNvSpPr/>
          <p:nvPr/>
        </p:nvSpPr>
        <p:spPr>
          <a:xfrm>
            <a:off x="978566" y="2355283"/>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信誓旦旦</a:t>
            </a:r>
            <a:endParaRPr lang="en-US" altLang="zh-CN" sz="2800" dirty="0"/>
          </a:p>
        </p:txBody>
      </p:sp>
      <p:sp>
        <p:nvSpPr>
          <p:cNvPr id="9" name="QB_6_BD.265_1#7b252a40c?pid=e7b2a8377&amp;color=0,0,0&amp;vtp=1&amp;bbb=1"/>
          <p:cNvSpPr/>
          <p:nvPr/>
        </p:nvSpPr>
        <p:spPr>
          <a:xfrm>
            <a:off x="612648" y="3041718"/>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古代文化常识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填空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古代少年男女把头发扎成丫髻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，叫“总角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”，后用以指代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10" name="QB_6_AN.266_1#7b252a40c.blank?pid=e7b2a8377&amp;color=0,0,0&amp;vpa=134&amp;vtp=1&amp;bbb=1"/>
          <p:cNvSpPr/>
          <p:nvPr/>
        </p:nvSpPr>
        <p:spPr>
          <a:xfrm>
            <a:off x="9116092" y="3637983"/>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少年</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f119f50d.fixed?pid=30172b612&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af119f50d"/>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f9f88424?pid=af119f50d&amp;color=0,0,0&amp;vtp=1&amp;bt=1&amp;bbb=1"/>
          <p:cNvSpPr/>
          <p:nvPr/>
        </p:nvSpPr>
        <p:spPr>
          <a:xfrm>
            <a:off x="612648" y="466344"/>
            <a:ext cx="10963656" cy="513334"/>
          </a:xfrm>
          <a:prstGeom prst="rect">
            <a:avLst/>
          </a:prstGeom>
          <a:noFill/>
        </p:spPr>
        <p:txBody>
          <a:bodyPr wrap="none" lIns="0" tIns="0" rIns="0" bIns="0" rtlCol="0" anchor="t"/>
          <a:lstStyle/>
          <a:p>
            <a:pPr algn="l" latinLnBrk="1">
              <a:lnSpc>
                <a:spcPts val="4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一、作品名片</a:t>
            </a:r>
            <a:endParaRPr lang="en-US" altLang="zh-CN" sz="3000" dirty="0"/>
          </a:p>
        </p:txBody>
      </p:sp>
      <p:sp>
        <p:nvSpPr>
          <p:cNvPr id="3" name="P_6_BD#d6158e3b2?pid=ff9f88424&amp;color=0,0,0&amp;vtp=1&amp;bbb=1&amp;hb=1"/>
          <p:cNvSpPr/>
          <p:nvPr/>
        </p:nvSpPr>
        <p:spPr>
          <a:xfrm>
            <a:off x="612648" y="1050544"/>
            <a:ext cx="10963656" cy="5151946"/>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《诗经》，先秦时被称为《诗》或《诗三百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》，到了汉代被奉为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，尊称为《诗经》，并沿用至今，列为“五经”之一。《诗经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我国最早的诗歌总集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，也是我国诗歌现实主义传统的源头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。它收录了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从西周初年至春秋中叶的诗歌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，共305篇。相传《诗经》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由尹吉甫采集，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孔子编订而成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中大部分篇目的作者已经无法考证。</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诗经》句式以四言为主，其间杂有二言至八言不等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。章法上具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有重章叠句和反复咏唱的特点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，多数为隔句用韵。《诗经》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内容丰富，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反映了劳动与爱情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、战争与徭役、压迫与反抗、风俗与婚姻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、祭祀与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宴会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，甚至天象、地貌、动物、植物等方方面面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，是周代社会生活的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一面镜子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29c8ce39?pid=af119f50d&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000" dirty="0"/>
          </a:p>
        </p:txBody>
      </p:sp>
      <p:sp>
        <p:nvSpPr>
          <p:cNvPr id="3" name="P_6_BD#a94f0d05a?pid=f29c8ce39&amp;color=0,0,0&amp;vtp=1&amp;bbb=1&amp;hb=1"/>
          <p:cNvSpPr/>
          <p:nvPr/>
        </p:nvSpPr>
        <p:spPr>
          <a:xfrm>
            <a:off x="612648" y="1135253"/>
            <a:ext cx="10963656" cy="44543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春秋时期，封建的生产关系尚处于萌芽阶段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，封建思想意识还没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有形成完整的体系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，当时青年男女交往比较自由。郑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、卫一带的风俗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更是浪漫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，桑间濮上、城隅河畔，青年男女幽期密约、投桃报李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常以诗歌互表衷肠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。随着封建生产关系和等级制度的逐步形成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，妇女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经济上不独立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，人格上成为男子的附属，男子一旦变心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，女子就可能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被抛弃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。妇女的恋爱和婚姻也开始受到礼教的束缚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、父母的干涉和世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俗的责难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，加深了对妇女的精神桎梏。</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e969d760?pid=af119f50d&amp;color=0,0,0&amp;vtp=1&amp;bt=1&amp;bbb=1"/>
          <p:cNvSpPr/>
          <p:nvPr/>
        </p:nvSpPr>
        <p:spPr>
          <a:xfrm>
            <a:off x="612648" y="466345"/>
            <a:ext cx="10963656" cy="557911"/>
          </a:xfrm>
          <a:prstGeom prst="rect">
            <a:avLst/>
          </a:prstGeom>
          <a:noFill/>
        </p:spPr>
        <p:txBody>
          <a:bodyPr wrap="none" lIns="0" tIns="0" rIns="0" bIns="0" rtlCol="0" anchor="t"/>
          <a:lstStyle/>
          <a:p>
            <a:pPr algn="l" latinLnBrk="1">
              <a:lnSpc>
                <a:spcPts val="48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000" dirty="0"/>
          </a:p>
        </p:txBody>
      </p:sp>
      <p:sp>
        <p:nvSpPr>
          <p:cNvPr id="3" name="P_6_BD#fdf707301?pid=6e969d760&amp;color=0,0,0&amp;vtp=1&amp;bbb=1&amp;hb=1"/>
          <p:cNvSpPr/>
          <p:nvPr/>
        </p:nvSpPr>
        <p:spPr>
          <a:xfrm>
            <a:off x="612648" y="1091692"/>
            <a:ext cx="10963656" cy="5194110"/>
          </a:xfrm>
          <a:prstGeom prst="rect">
            <a:avLst/>
          </a:prstGeom>
          <a:noFill/>
        </p:spPr>
        <p:txBody>
          <a:bodyPr wrap="none" lIns="0" tIns="0" rIns="0" bIns="0" rtlCol="0" anchor="t"/>
          <a:lstStyle/>
          <a:p>
            <a:pPr algn="ctr" latinLnBrk="1">
              <a:lnSpc>
                <a:spcPts val="46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《诗经》六义</a:t>
            </a:r>
            <a:endParaRPr lang="en-US" altLang="zh-CN" sz="2800" dirty="0"/>
          </a:p>
          <a:p>
            <a:pPr latinLnBrk="1">
              <a:lnSpc>
                <a:spcPts val="46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诗经》六义指风、雅、颂、赋、比、兴。“风、雅、颂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”是按所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配乐曲的性质对诗歌进行的分类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。“风”又称“国风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”，是各地方的民歌民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，真实反映了当时的风貌和人民生活，富有思想意义、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艺术价值。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雅”是正统的宫廷乐歌，用于宴会的典礼。“颂”是祭祀乐歌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，用于宫廷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宗庙祭祀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。“赋、比、兴”是《诗经》中的主要表现手法。“赋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”是铺陈直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，把思想感情及与其有关的事物平铺直叙地表达出来。“比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”是借物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譬喻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，用一个事物比喻另一个事物。“兴”是托物起兴，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即先言他物，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再引出所要歌咏的事物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，一般用于诗歌的开头。</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10589</Words>
  <Application>WPS 演示</Application>
  <PresentationFormat>宽屏</PresentationFormat>
  <Paragraphs>772</Paragraphs>
  <Slides>56</Slides>
  <Notes>57</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56</vt:i4>
      </vt:variant>
    </vt:vector>
  </HeadingPairs>
  <TitlesOfParts>
    <vt:vector size="71" baseType="lpstr">
      <vt:lpstr>Arial</vt:lpstr>
      <vt:lpstr>宋体</vt:lpstr>
      <vt:lpstr>Wingdings</vt:lpstr>
      <vt:lpstr>Times New Roman</vt:lpstr>
      <vt:lpstr>微软雅黑</vt:lpstr>
      <vt:lpstr>Times New Roman</vt:lpstr>
      <vt:lpstr>方正粗等线简体</vt:lpstr>
      <vt:lpstr>宋体</vt:lpstr>
      <vt:lpstr>Calibri</vt:lpstr>
      <vt:lpstr>Arial Unicode MS</vt:lpstr>
      <vt:lpstr>等线</vt:lpstr>
      <vt:lpstr>楷体</vt:lpstr>
      <vt:lpstr>Calibri</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6</cp:revision>
  <dcterms:created xsi:type="dcterms:W3CDTF">2025-07-25T02:44:00Z</dcterms:created>
  <dcterms:modified xsi:type="dcterms:W3CDTF">2025-09-04T07:53:48Z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62AAFC2829FB4006B601645983E349BB_12</vt:lpwstr>
  </property>
  <property fmtid="{D5CDD505-2E9C-101B-9397-08002B2CF9AE}" pid="3" name="KSOProductBuildVer">
    <vt:lpwstr>2052-12.1.0.22529</vt:lpwstr>
  </property>
</Properties>
</file>